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35"/>
  </p:notesMasterIdLst>
  <p:handoutMasterIdLst>
    <p:handoutMasterId r:id="rId36"/>
  </p:handoutMasterIdLst>
  <p:sldIdLst>
    <p:sldId id="266" r:id="rId5"/>
    <p:sldId id="267" r:id="rId6"/>
    <p:sldId id="268" r:id="rId7"/>
    <p:sldId id="306" r:id="rId8"/>
    <p:sldId id="307" r:id="rId9"/>
    <p:sldId id="272" r:id="rId10"/>
    <p:sldId id="273" r:id="rId11"/>
    <p:sldId id="274" r:id="rId12"/>
    <p:sldId id="275" r:id="rId13"/>
    <p:sldId id="282" r:id="rId14"/>
    <p:sldId id="276" r:id="rId15"/>
    <p:sldId id="288" r:id="rId16"/>
    <p:sldId id="302" r:id="rId17"/>
    <p:sldId id="287" r:id="rId18"/>
    <p:sldId id="303" r:id="rId19"/>
    <p:sldId id="305" r:id="rId20"/>
    <p:sldId id="292" r:id="rId21"/>
    <p:sldId id="295" r:id="rId22"/>
    <p:sldId id="296" r:id="rId23"/>
    <p:sldId id="297" r:id="rId24"/>
    <p:sldId id="298" r:id="rId25"/>
    <p:sldId id="304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270" r:id="rId3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3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8" pos="930" userDrawn="1">
          <p15:clr>
            <a:srgbClr val="A4A3A4"/>
          </p15:clr>
        </p15:guide>
        <p15:guide id="9" pos="2018" userDrawn="1">
          <p15:clr>
            <a:srgbClr val="A4A3A4"/>
          </p15:clr>
        </p15:guide>
        <p15:guide id="10" orient="horz" pos="1117" userDrawn="1">
          <p15:clr>
            <a:srgbClr val="A4A3A4"/>
          </p15:clr>
        </p15:guide>
        <p15:guide id="11" orient="horz" pos="2704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4" pos="4059" userDrawn="1">
          <p15:clr>
            <a:srgbClr val="A4A3A4"/>
          </p15:clr>
        </p15:guide>
        <p15:guide id="15" pos="3969" userDrawn="1">
          <p15:clr>
            <a:srgbClr val="A4A3A4"/>
          </p15:clr>
        </p15:guide>
        <p15:guide id="16" orient="horz" pos="663" userDrawn="1">
          <p15:clr>
            <a:srgbClr val="A4A3A4"/>
          </p15:clr>
        </p15:guide>
        <p15:guide id="17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9B33"/>
    <a:srgbClr val="E05206"/>
    <a:srgbClr val="FEE600"/>
    <a:srgbClr val="BFBFBF"/>
    <a:srgbClr val="292929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43" autoAdjust="0"/>
  </p:normalViewPr>
  <p:slideViewPr>
    <p:cSldViewPr>
      <p:cViewPr varScale="1">
        <p:scale>
          <a:sx n="119" d="100"/>
          <a:sy n="119" d="100"/>
        </p:scale>
        <p:origin x="1420" y="34"/>
      </p:cViewPr>
      <p:guideLst>
        <p:guide orient="horz" pos="2160"/>
        <p:guide pos="2880"/>
        <p:guide orient="horz" pos="393"/>
        <p:guide pos="22"/>
        <p:guide pos="5647"/>
        <p:guide orient="horz" pos="4292"/>
        <p:guide pos="930"/>
        <p:guide pos="2018"/>
        <p:guide orient="horz" pos="1117"/>
        <p:guide orient="horz" pos="2704"/>
        <p:guide orient="horz" pos="3203"/>
        <p:guide pos="4059"/>
        <p:guide pos="3969"/>
        <p:guide orient="horz" pos="663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5028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2\Raport%20roczny_2021\Sektory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udzyn\Desktop\Ania\Analizy%20rynku\2023\Raport%20roczny%202022\Prezentacja%20dla%20inwestor&#243;w\Sektory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4\Raport%20Roczny%202023\Prezentacja%20dla%20inwestor&#243;w\Sektory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398950131233595E-2"/>
                  <c:y val="-2.6832721607010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AF-4978-979C-7125A22BE2E5}"/>
                </c:ext>
              </c:extLst>
            </c:dLbl>
            <c:dLbl>
              <c:idx val="1"/>
              <c:layout>
                <c:manualLayout>
                  <c:x val="-4.6011235955056178E-2"/>
                  <c:y val="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AF-4978-979C-7125A22BE2E5}"/>
                </c:ext>
              </c:extLst>
            </c:dLbl>
            <c:dLbl>
              <c:idx val="2"/>
              <c:layout>
                <c:manualLayout>
                  <c:x val="-4.314606741573037E-2"/>
                  <c:y val="-4.011293409041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AF-4978-979C-7125A22BE2E5}"/>
                </c:ext>
              </c:extLst>
            </c:dLbl>
            <c:dLbl>
              <c:idx val="3"/>
              <c:layout>
                <c:manualLayout>
                  <c:x val="-3.3192016623595472E-2"/>
                  <c:y val="1.8988016822449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AF-4978-979C-7125A22BE2E5}"/>
                </c:ext>
              </c:extLst>
            </c:dLbl>
            <c:dLbl>
              <c:idx val="4"/>
              <c:layout>
                <c:manualLayout>
                  <c:x val="-4.6099256779408841E-2"/>
                  <c:y val="-1.6713614705543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AF-4978-979C-7125A22BE2E5}"/>
                </c:ext>
              </c:extLst>
            </c:dLbl>
            <c:dLbl>
              <c:idx val="5"/>
              <c:layout>
                <c:manualLayout>
                  <c:x val="-1.4810246866044173E-2"/>
                  <c:y val="-3.3733417531035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AF-4978-979C-7125A22BE2E5}"/>
                </c:ext>
              </c:extLst>
            </c:dLbl>
            <c:dLbl>
              <c:idx val="6"/>
              <c:layout>
                <c:manualLayout>
                  <c:x val="-4.2265992666199369E-2"/>
                  <c:y val="-4.394210674356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AF-4978-979C-7125A22BE2E5}"/>
                </c:ext>
              </c:extLst>
            </c:dLbl>
            <c:dLbl>
              <c:idx val="7"/>
              <c:layout>
                <c:manualLayout>
                  <c:x val="-3.6647940074906439E-2"/>
                  <c:y val="-2.152063661365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7AF-4978-979C-7125A22BE2E5}"/>
                </c:ext>
              </c:extLst>
            </c:dLbl>
            <c:dLbl>
              <c:idx val="8"/>
              <c:layout>
                <c:manualLayout>
                  <c:x val="-3.1900804786971153E-2"/>
                  <c:y val="-5.3645803227455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AF-4978-979C-7125A22BE2E5}"/>
                </c:ext>
              </c:extLst>
            </c:dLbl>
            <c:dLbl>
              <c:idx val="9"/>
              <c:layout>
                <c:manualLayout>
                  <c:x val="-3.59367669542624E-2"/>
                  <c:y val="3.235774768405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AF-4978-979C-7125A22BE2E5}"/>
                </c:ext>
              </c:extLst>
            </c:dLbl>
            <c:dLbl>
              <c:idx val="10"/>
              <c:layout>
                <c:manualLayout>
                  <c:x val="-4.846401133897961E-2"/>
                  <c:y val="3.683883258644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7AF-4978-979C-7125A22BE2E5}"/>
                </c:ext>
              </c:extLst>
            </c:dLbl>
            <c:dLbl>
              <c:idx val="11"/>
              <c:layout>
                <c:manualLayout>
                  <c:x val="-3.3161906290250495E-2"/>
                  <c:y val="5.6425198072997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7AF-4978-979C-7125A22BE2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0.20799999999999999</c:v>
                </c:pt>
                <c:pt idx="1">
                  <c:v>0.21199999999999999</c:v>
                </c:pt>
                <c:pt idx="2">
                  <c:v>0.27600000000000002</c:v>
                </c:pt>
                <c:pt idx="3">
                  <c:v>0.09</c:v>
                </c:pt>
                <c:pt idx="4">
                  <c:v>0.13</c:v>
                </c:pt>
                <c:pt idx="5">
                  <c:v>0.06</c:v>
                </c:pt>
                <c:pt idx="6">
                  <c:v>4.1000000000000002E-2</c:v>
                </c:pt>
                <c:pt idx="7">
                  <c:v>5.8999999999999997E-2</c:v>
                </c:pt>
                <c:pt idx="8">
                  <c:v>2E-3</c:v>
                </c:pt>
                <c:pt idx="9">
                  <c:v>3.9E-2</c:v>
                </c:pt>
                <c:pt idx="10">
                  <c:v>0.04</c:v>
                </c:pt>
                <c:pt idx="11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7AF-4978-979C-7125A22BE2E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ln w="34924"/>
          </c:spPr>
          <c:marker>
            <c:symbol val="none"/>
          </c:marker>
          <c:dLbls>
            <c:dLbl>
              <c:idx val="0"/>
              <c:layout>
                <c:manualLayout>
                  <c:x val="-3.8398950131233595E-2"/>
                  <c:y val="-2.894417082326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7AF-4978-979C-7125A22BE2E5}"/>
                </c:ext>
              </c:extLst>
            </c:dLbl>
            <c:dLbl>
              <c:idx val="1"/>
              <c:layout>
                <c:manualLayout>
                  <c:x val="-4.6891385767790297E-2"/>
                  <c:y val="-1.8320000836548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7AF-4978-979C-7125A22BE2E5}"/>
                </c:ext>
              </c:extLst>
            </c:dLbl>
            <c:dLbl>
              <c:idx val="2"/>
              <c:layout>
                <c:manualLayout>
                  <c:x val="-4.2265992666199369E-2"/>
                  <c:y val="2.161020607718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7AF-4978-979C-7125A22BE2E5}"/>
                </c:ext>
              </c:extLst>
            </c:dLbl>
            <c:dLbl>
              <c:idx val="3"/>
              <c:layout>
                <c:manualLayout>
                  <c:x val="-3.2173816356908677E-2"/>
                  <c:y val="-3.2936264258244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7AF-4978-979C-7125A22BE2E5}"/>
                </c:ext>
              </c:extLst>
            </c:dLbl>
            <c:dLbl>
              <c:idx val="4"/>
              <c:layout>
                <c:manualLayout>
                  <c:x val="-3.4653629396970767E-2"/>
                  <c:y val="-3.940539524750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7AF-4978-979C-7125A22BE2E5}"/>
                </c:ext>
              </c:extLst>
            </c:dLbl>
            <c:dLbl>
              <c:idx val="5"/>
              <c:layout>
                <c:manualLayout>
                  <c:x val="-3.6499275081108735E-2"/>
                  <c:y val="-3.4671813980801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7AF-4978-979C-7125A22BE2E5}"/>
                </c:ext>
              </c:extLst>
            </c:dLbl>
            <c:dLbl>
              <c:idx val="6"/>
              <c:layout>
                <c:manualLayout>
                  <c:x val="-3.6526290955203634E-2"/>
                  <c:y val="-3.6912298313308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7AF-4978-979C-7125A22BE2E5}"/>
                </c:ext>
              </c:extLst>
            </c:dLbl>
            <c:dLbl>
              <c:idx val="7"/>
              <c:layout>
                <c:manualLayout>
                  <c:x val="-3.138287341060763E-2"/>
                  <c:y val="2.5512774405381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7AF-4978-979C-7125A22BE2E5}"/>
                </c:ext>
              </c:extLst>
            </c:dLbl>
            <c:dLbl>
              <c:idx val="8"/>
              <c:layout>
                <c:manualLayout>
                  <c:x val="-3.2780972603143707E-2"/>
                  <c:y val="-3.691229831330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7AF-4978-979C-7125A22BE2E5}"/>
                </c:ext>
              </c:extLst>
            </c:dLbl>
            <c:dLbl>
              <c:idx val="9"/>
              <c:layout>
                <c:manualLayout>
                  <c:x val="-3.3308252603156223E-2"/>
                  <c:y val="-4.422846277359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47AF-4978-979C-7125A22BE2E5}"/>
                </c:ext>
              </c:extLst>
            </c:dLbl>
            <c:dLbl>
              <c:idx val="10"/>
              <c:layout>
                <c:manualLayout>
                  <c:x val="-4.6864294746184185E-2"/>
                  <c:y val="-6.804341679821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47AF-4978-979C-7125A22BE2E5}"/>
                </c:ext>
              </c:extLst>
            </c:dLbl>
            <c:dLbl>
              <c:idx val="11"/>
              <c:layout>
                <c:manualLayout>
                  <c:x val="-3.278207873330706E-2"/>
                  <c:y val="-3.974761972596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47AF-4978-979C-7125A22BE2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0.02</c:v>
                </c:pt>
                <c:pt idx="1">
                  <c:v>6.6000000000000003E-2</c:v>
                </c:pt>
                <c:pt idx="2">
                  <c:v>-1.6E-2</c:v>
                </c:pt>
                <c:pt idx="3">
                  <c:v>1.0999999999999999E-2</c:v>
                </c:pt>
                <c:pt idx="4">
                  <c:v>-6.0000000000000001E-3</c:v>
                </c:pt>
                <c:pt idx="5">
                  <c:v>1.6E-2</c:v>
                </c:pt>
                <c:pt idx="6">
                  <c:v>1.0999999999999999E-2</c:v>
                </c:pt>
                <c:pt idx="7">
                  <c:v>3.5000000000000003E-2</c:v>
                </c:pt>
                <c:pt idx="8">
                  <c:v>0.115</c:v>
                </c:pt>
                <c:pt idx="9">
                  <c:v>9.8000000000000004E-2</c:v>
                </c:pt>
                <c:pt idx="10">
                  <c:v>3.9E-2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7AF-4978-979C-7125A22BE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932808"/>
        <c:axId val="1"/>
      </c:lineChart>
      <c:catAx>
        <c:axId val="26593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6593280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2BB-4A40-A125-622F4020FF3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2BB-4A40-A125-622F4020FF3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72BB-4A40-A125-622F4020FF3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2BB-4A40-A125-622F4020FF3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Arkusz1!$M$22:$M$25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Arkusz1!$N$22:$N$25</c:f>
              <c:numCache>
                <c:formatCode>#,##0</c:formatCode>
                <c:ptCount val="4"/>
                <c:pt idx="0">
                  <c:v>48707243.43</c:v>
                </c:pt>
                <c:pt idx="1">
                  <c:v>19800316.350000001</c:v>
                </c:pt>
                <c:pt idx="2">
                  <c:v>30729883.659999985</c:v>
                </c:pt>
                <c:pt idx="3">
                  <c:v>11829720.539999999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BB-4A40-A125-622F4020FF3C}"/>
            </c:ext>
          </c:extLst>
        </c:ser>
        <c:ser>
          <c:idx val="0"/>
          <c:order val="1"/>
          <c:cat>
            <c:strRef>
              <c:f>Arkusz1!$M$22:$M$25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Arkusz1!$N$22:$N$25</c:f>
              <c:numCache>
                <c:formatCode>#,##0</c:formatCode>
                <c:ptCount val="4"/>
                <c:pt idx="0">
                  <c:v>48707243.43</c:v>
                </c:pt>
                <c:pt idx="1">
                  <c:v>19800316.350000001</c:v>
                </c:pt>
                <c:pt idx="2">
                  <c:v>30729883.659999985</c:v>
                </c:pt>
                <c:pt idx="3">
                  <c:v>11829720.539999999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BB-4A40-A125-622F4020F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2023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Arkusz1!$N$36:$N$38</c:f>
              <c:strCache>
                <c:ptCount val="3"/>
                <c:pt idx="0">
                  <c:v>2023/12 REAL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63-4D62-895E-0E5D71B937E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63-4D62-895E-0E5D71B937E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63-4D62-895E-0E5D71B937E0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  <a:sp3d contourW="25400">
                <a:contourClr>
                  <a:schemeClr val="bg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63-4D62-895E-0E5D71B937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Arkusz1!$M$39:$M$42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Arkusz1!$N$39:$N$42</c:f>
              <c:numCache>
                <c:formatCode>#,##0</c:formatCode>
                <c:ptCount val="4"/>
                <c:pt idx="0">
                  <c:v>33368226.260000106</c:v>
                </c:pt>
                <c:pt idx="1">
                  <c:v>15131152.180000044</c:v>
                </c:pt>
                <c:pt idx="2">
                  <c:v>37580295.020000003</c:v>
                </c:pt>
                <c:pt idx="3">
                  <c:v>10400155.490000011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63-4D62-895E-0E5D71B9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244592-BA00-4C66-883D-0573EF276081}" type="datetimeFigureOut">
              <a:rPr lang="es-ES" smtClean="0"/>
              <a:pPr/>
              <a:t>22/04/2024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9CE844F7-660F-41DB-9E1B-EAABFFF4061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C87E49-6514-40AF-A3FE-E66ECBB7507C}" type="datetimeFigureOut">
              <a:rPr lang="es-ES" smtClean="0"/>
              <a:pPr/>
              <a:t>22/04/2024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4226A395-1AD6-424D-B6CE-4A144BB9574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654719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TITLE</a:t>
            </a:r>
            <a:endParaRPr lang="es-ES" dirty="0"/>
          </a:p>
        </p:txBody>
      </p:sp>
      <p:sp>
        <p:nvSpPr>
          <p:cNvPr id="7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2447446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 smtClean="0"/>
              <a:t>SUBTITLE</a:t>
            </a:r>
            <a:endParaRPr lang="es-ES" dirty="0"/>
          </a:p>
        </p:txBody>
      </p:sp>
      <p:pic>
        <p:nvPicPr>
          <p:cNvPr id="12" name="Irudi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60" y="779881"/>
            <a:ext cx="2340000" cy="5793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45232" y="4747981"/>
            <a:ext cx="3096343" cy="103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>
          <a:xfrm>
            <a:off x="0" y="0"/>
            <a:ext cx="9144000" cy="687328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aren leku-marka 3"/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0" y="6480209"/>
            <a:ext cx="3923928" cy="377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sz="1600" b="0" dirty="0" err="1" smtClean="0"/>
              <a:t>Click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here</a:t>
            </a:r>
            <a:r>
              <a:rPr lang="eu-ES" sz="1600" b="0" dirty="0" smtClean="0"/>
              <a:t> to </a:t>
            </a:r>
            <a:r>
              <a:rPr lang="eu-ES" sz="1600" b="0" dirty="0" err="1" smtClean="0"/>
              <a:t>add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your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website</a:t>
            </a:r>
            <a:endParaRPr lang="eu-ES" sz="1600" b="0" dirty="0" smtClean="0"/>
          </a:p>
        </p:txBody>
      </p:sp>
      <p:pic>
        <p:nvPicPr>
          <p:cNvPr id="8" name="Irudi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29443"/>
            <a:ext cx="2509724" cy="77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sp>
        <p:nvSpPr>
          <p:cNvPr id="25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7493" y="863199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9" name="Testuaren leku-marka 15"/>
          <p:cNvSpPr>
            <a:spLocks noGrp="1"/>
          </p:cNvSpPr>
          <p:nvPr>
            <p:ph type="body" sz="quarter" idx="23" hasCustomPrompt="1"/>
          </p:nvPr>
        </p:nvSpPr>
        <p:spPr>
          <a:xfrm>
            <a:off x="3549257" y="970840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0" name="Testuaren leku-marka 15"/>
          <p:cNvSpPr>
            <a:spLocks noGrp="1"/>
          </p:cNvSpPr>
          <p:nvPr>
            <p:ph type="body" sz="quarter" idx="24" hasCustomPrompt="1"/>
          </p:nvPr>
        </p:nvSpPr>
        <p:spPr>
          <a:xfrm>
            <a:off x="3549257" y="2622302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1" name="Testuaren leku-marka 15"/>
          <p:cNvSpPr>
            <a:spLocks noGrp="1"/>
          </p:cNvSpPr>
          <p:nvPr>
            <p:ph type="body" sz="quarter" idx="25" hasCustomPrompt="1"/>
          </p:nvPr>
        </p:nvSpPr>
        <p:spPr>
          <a:xfrm>
            <a:off x="3549257" y="4273765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24" name="3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1847493" y="249171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8" name="38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847493" y="412023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sp>
        <p:nvSpPr>
          <p:cNvPr id="13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623888"/>
            <a:ext cx="7295388" cy="58001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+mj-lt"/>
              <a:buAutoNum type="arabicPeriod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  <a:p>
            <a:pPr lvl="0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420888"/>
            <a:ext cx="2202856" cy="1800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Nº</a:t>
            </a:r>
            <a:endParaRPr lang="es-ES" dirty="0"/>
          </a:p>
        </p:txBody>
      </p:sp>
      <p:sp>
        <p:nvSpPr>
          <p:cNvPr id="17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>
            <a:off x="2989298" y="3291597"/>
            <a:ext cx="4896346" cy="929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CLICK HERE TO ADD A TITLE</a:t>
            </a:r>
          </a:p>
          <a:p>
            <a:pPr lvl="0"/>
            <a:endParaRPr lang="eu-ES" dirty="0" smtClean="0"/>
          </a:p>
        </p:txBody>
      </p:sp>
      <p:pic>
        <p:nvPicPr>
          <p:cNvPr id="9" name="Irudi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2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85725" indent="-85725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 3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1" name="Lotura-marra zuzena 10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3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ukizuzena 2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4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0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58250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1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5" y="1439847"/>
            <a:ext cx="2777445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4445414" y="1439847"/>
            <a:ext cx="4412836" cy="4960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21" name="Irudi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700898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7" name="Irudi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rudi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95" r:id="rId3"/>
    <p:sldLayoutId id="2147483691" r:id="rId4"/>
    <p:sldLayoutId id="2147483692" r:id="rId5"/>
    <p:sldLayoutId id="2147483694" r:id="rId6"/>
    <p:sldLayoutId id="2147483693" r:id="rId7"/>
    <p:sldLayoutId id="2147483685" r:id="rId8"/>
    <p:sldLayoutId id="2147483676" r:id="rId9"/>
    <p:sldLayoutId id="214748367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31640" y="1654719"/>
            <a:ext cx="7560840" cy="559532"/>
          </a:xfrm>
        </p:spPr>
        <p:txBody>
          <a:bodyPr/>
          <a:lstStyle/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ULMA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Construccion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Polska  S.A.</a:t>
            </a:r>
          </a:p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 wyników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</a:p>
          <a:p>
            <a:pPr marL="342900" indent="-342900">
              <a:defRPr/>
            </a:pP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1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2023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MUZEUM SZTUKI NOWOCZESNEJ, WARSZAWA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Miasto Stołeczne Warszawa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>
                <a:solidFill>
                  <a:srgbClr val="000000"/>
                </a:solidFill>
              </a:rPr>
              <a:t>WARBUD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4049" y="1481605"/>
            <a:ext cx="3914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Elewacja i ściany budynku wykonane są z białego betonu architektonicznego.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/>
              <a:t>Czteropiętrowy </a:t>
            </a:r>
            <a:r>
              <a:rPr lang="pl-PL" sz="1100" i="1" dirty="0" smtClean="0"/>
              <a:t>budynek o powierzchni </a:t>
            </a:r>
            <a:r>
              <a:rPr lang="pl-PL" sz="1100" i="1" dirty="0"/>
              <a:t>20 000 m</a:t>
            </a:r>
            <a:r>
              <a:rPr lang="pl-PL" sz="1100" i="1" baseline="30000" dirty="0"/>
              <a:t>2</a:t>
            </a:r>
            <a:r>
              <a:rPr lang="pl-PL" sz="1100" i="1" dirty="0"/>
              <a:t> z czego 4500 m</a:t>
            </a:r>
            <a:r>
              <a:rPr lang="pl-PL" sz="1100" i="1" baseline="30000" dirty="0"/>
              <a:t>2</a:t>
            </a:r>
            <a:r>
              <a:rPr lang="pl-PL" sz="1100" i="1" dirty="0"/>
              <a:t> to przestrzeń wystawowa</a:t>
            </a:r>
            <a:r>
              <a:rPr lang="pl-PL" sz="1100" i="1" dirty="0" smtClean="0"/>
              <a:t>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Każdy szalunek wykonywany był indywidualnie i z najwyższą precyzją.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97" y="2924944"/>
            <a:ext cx="5699303" cy="3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OBIEKT ES-119 W CIĄGU OBWODNICY KOSZALINA</a:t>
            </a:r>
          </a:p>
          <a:p>
            <a:pPr marL="0" indent="0">
              <a:buNone/>
            </a:pPr>
            <a:r>
              <a:rPr lang="pl-PL" b="1" dirty="0" smtClean="0"/>
              <a:t> I SIANOWA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i="1" dirty="0">
                <a:solidFill>
                  <a:srgbClr val="000000"/>
                </a:solidFill>
              </a:rPr>
              <a:t>GDDKiA</a:t>
            </a:r>
            <a:endParaRPr lang="pl-PL" altLang="pl-PL" dirty="0"/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</a:t>
            </a:r>
            <a:r>
              <a:rPr lang="pl-PL" altLang="pl-PL" i="1" dirty="0">
                <a:solidFill>
                  <a:srgbClr val="000000"/>
                </a:solidFill>
              </a:rPr>
              <a:t>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Polbud</a:t>
            </a:r>
            <a:r>
              <a:rPr lang="pl-PL" altLang="pl-PL" b="1" i="1" dirty="0" smtClean="0">
                <a:solidFill>
                  <a:srgbClr val="000000"/>
                </a:solidFill>
              </a:rPr>
              <a:t> Pomorze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10556" y="1367422"/>
            <a:ext cx="37444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Obiekt ES-119, o długości 760 m,  realizowany metodą nasuwania podłużnego i nawisową.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 budowie pracowało jednocześnie 8 wózków nawisowych CVS.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63" y="2820405"/>
            <a:ext cx="7041586" cy="39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ANDERSIA SILVER, POZNAŃ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Von Der </a:t>
            </a:r>
            <a:r>
              <a:rPr lang="pl-PL" altLang="pl-PL" i="1" dirty="0" err="1" smtClean="0">
                <a:solidFill>
                  <a:srgbClr val="000000"/>
                </a:solidFill>
              </a:rPr>
              <a:t>Heyden</a:t>
            </a:r>
            <a:r>
              <a:rPr lang="pl-PL" altLang="pl-PL" i="1" dirty="0" smtClean="0">
                <a:solidFill>
                  <a:srgbClr val="000000"/>
                </a:solidFill>
              </a:rPr>
              <a:t> Development sp. z o.o.</a:t>
            </a:r>
          </a:p>
          <a:p>
            <a:pPr marL="0" indent="714375">
              <a:buNone/>
            </a:pPr>
            <a:r>
              <a:rPr lang="pl-PL" altLang="pl-PL" i="1" dirty="0" err="1" smtClean="0">
                <a:solidFill>
                  <a:srgbClr val="000000"/>
                </a:solidFill>
              </a:rPr>
              <a:t>Andersia</a:t>
            </a:r>
            <a:r>
              <a:rPr lang="pl-PL" altLang="pl-PL" i="1" dirty="0" smtClean="0">
                <a:solidFill>
                  <a:srgbClr val="000000"/>
                </a:solidFill>
              </a:rPr>
              <a:t> </a:t>
            </a:r>
            <a:r>
              <a:rPr lang="pl-PL" altLang="pl-PL" i="1" dirty="0" err="1" smtClean="0">
                <a:solidFill>
                  <a:srgbClr val="000000"/>
                </a:solidFill>
              </a:rPr>
              <a:t>Property</a:t>
            </a:r>
            <a:r>
              <a:rPr lang="pl-PL" altLang="pl-PL" i="1" dirty="0" smtClean="0">
                <a:solidFill>
                  <a:srgbClr val="000000"/>
                </a:solidFill>
              </a:rPr>
              <a:t> sp. z o.o.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PORR S.A.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Podwykonawca: </a:t>
            </a:r>
            <a:r>
              <a:rPr lang="pl-PL" altLang="pl-PL" b="1" i="1" dirty="0" smtClean="0">
                <a:solidFill>
                  <a:srgbClr val="000000"/>
                </a:solidFill>
              </a:rPr>
              <a:t>Modzelewski &amp;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Rodek</a:t>
            </a:r>
            <a:r>
              <a:rPr lang="pl-PL" altLang="pl-PL" b="1" i="1" dirty="0" smtClean="0">
                <a:solidFill>
                  <a:srgbClr val="000000"/>
                </a:solidFill>
              </a:rPr>
              <a:t>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69818" y="1462910"/>
            <a:ext cx="38884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Najwyższy budynek Poznania, mierzący 117 m.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 budowie zastosowano system </a:t>
            </a:r>
            <a:r>
              <a:rPr lang="pl-PL" sz="1100" i="1" dirty="0" err="1" smtClean="0"/>
              <a:t>samowznoszący</a:t>
            </a:r>
            <a:r>
              <a:rPr lang="pl-PL" sz="1100" i="1" dirty="0" smtClean="0"/>
              <a:t> ATR.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Zabezpieczenie krawędzi stropu stanowiły osłony przeciwwiatrowe HWS.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29" y="2996952"/>
            <a:ext cx="6751254" cy="37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ATAL OLIMPIJSKA, KATOWICE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</a:t>
            </a:r>
            <a:r>
              <a:rPr lang="pl-PL" altLang="pl-PL" i="1" dirty="0" err="1" smtClean="0">
                <a:solidFill>
                  <a:srgbClr val="000000"/>
                </a:solidFill>
              </a:rPr>
              <a:t>Atal</a:t>
            </a:r>
            <a:r>
              <a:rPr lang="pl-PL" altLang="pl-PL" i="1" dirty="0" smtClean="0">
                <a:solidFill>
                  <a:srgbClr val="000000"/>
                </a:solidFill>
              </a:rPr>
              <a:t> S.A.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</a:t>
            </a:r>
            <a:r>
              <a:rPr lang="pl-PL" altLang="pl-PL" i="1" dirty="0">
                <a:solidFill>
                  <a:srgbClr val="000000"/>
                </a:solidFill>
              </a:rPr>
              <a:t>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Przedsiębiorstwo Budowlane </a:t>
            </a:r>
          </a:p>
          <a:p>
            <a:pPr marL="0" indent="0">
              <a:buNone/>
            </a:pPr>
            <a:r>
              <a:rPr lang="pl-PL" altLang="pl-PL" b="1" i="1" dirty="0" smtClean="0">
                <a:solidFill>
                  <a:srgbClr val="000000"/>
                </a:solidFill>
              </a:rPr>
              <a:t>   GRANIT.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60009" y="1462910"/>
            <a:ext cx="369824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W skład kompleksu ATAL Olimpijska wchodzą trzy apartamentowce.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Najwyższy budynek mierzy 128 m.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Do realizacji trzonu budynku posłużył system </a:t>
            </a:r>
            <a:r>
              <a:rPr lang="pl-PL" sz="1100" i="1" dirty="0" err="1" smtClean="0"/>
              <a:t>samowznoszący</a:t>
            </a:r>
            <a:r>
              <a:rPr lang="pl-PL" sz="1100" i="1" dirty="0" smtClean="0"/>
              <a:t> ATR.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Podczas budowy wykorzystano także rusztowania firmy ULMA: BRIO i DORPA.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85" y="2820405"/>
            <a:ext cx="6804248" cy="38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3729218" cy="4961122"/>
          </a:xfrm>
        </p:spPr>
        <p:txBody>
          <a:bodyPr/>
          <a:lstStyle/>
          <a:p>
            <a:r>
              <a:rPr lang="pl-PL" b="1" dirty="0" smtClean="0"/>
              <a:t>AKADEMIA MUZYCZNA W BYDGOSZCZY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Inwestor: Akademia Muzyczna im. Feliksa Nowowiejskiego w Bydgoszczy</a:t>
            </a:r>
            <a:endParaRPr lang="pl-PL" altLang="pl-PL" dirty="0" smtClean="0"/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 smtClean="0">
                <a:solidFill>
                  <a:srgbClr val="000000"/>
                </a:solidFill>
              </a:rPr>
              <a:t>UNIBEP </a:t>
            </a: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zrealizowane 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20072" y="1462910"/>
            <a:ext cx="38164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W nowym gmachu uczelni znajdą się 4 sale koncertowe, sale dydaktyczne i dom studenta.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Niektóre elementy budynku powstały w technologii betonu architektonicznego.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 budowie doskonale sprawdziły się systemy ORMA, DSD, BIRA oraz wieże T-60.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97" y="2636912"/>
            <a:ext cx="6969578" cy="41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3081146" cy="4961122"/>
          </a:xfrm>
        </p:spPr>
        <p:txBody>
          <a:bodyPr/>
          <a:lstStyle/>
          <a:p>
            <a:r>
              <a:rPr lang="pl-PL" b="1" dirty="0" smtClean="0"/>
              <a:t>MOST PRZEZ RZEKĘ KAMIENNĄ W OSTROWCU ŚWIĘTOKRZYSKIM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i="1" dirty="0">
                <a:solidFill>
                  <a:srgbClr val="000000"/>
                </a:solidFill>
              </a:rPr>
              <a:t>Świętokrzyski Zarząd Dróg Wojewódzkich w Kielcach</a:t>
            </a:r>
            <a:endParaRPr lang="pl-PL" altLang="pl-PL" i="1" dirty="0" smtClean="0">
              <a:solidFill>
                <a:srgbClr val="000000"/>
              </a:solidFill>
            </a:endParaRP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</a:t>
            </a:r>
            <a:r>
              <a:rPr lang="pl-PL" altLang="pl-PL" i="1" dirty="0">
                <a:solidFill>
                  <a:srgbClr val="000000"/>
                </a:solidFill>
              </a:rPr>
              <a:t>Wykonawca: </a:t>
            </a:r>
            <a:r>
              <a:rPr lang="pl-PL" altLang="pl-PL" b="1" i="1" dirty="0">
                <a:solidFill>
                  <a:srgbClr val="000000"/>
                </a:solidFill>
              </a:rPr>
              <a:t>Mota-</a:t>
            </a:r>
            <a:r>
              <a:rPr lang="pl-PL" altLang="pl-PL" b="1" i="1" dirty="0" err="1">
                <a:solidFill>
                  <a:srgbClr val="000000"/>
                </a:solidFill>
              </a:rPr>
              <a:t>Engil</a:t>
            </a:r>
            <a:r>
              <a:rPr lang="pl-PL" altLang="pl-PL" b="1" i="1" dirty="0">
                <a:solidFill>
                  <a:srgbClr val="000000"/>
                </a:solidFill>
              </a:rPr>
              <a:t> Central Europe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1462910"/>
            <a:ext cx="44644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W ramach inwestycji powstał jednoprzęsłowy, podwieszany most, o łącznej długości 97 m, z 27 metrowym pylonem. </a:t>
            </a:r>
            <a:endParaRPr lang="pl-PL" sz="1100" i="1" dirty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Bramka </a:t>
            </a:r>
            <a:r>
              <a:rPr lang="pl-PL" sz="1100" i="1" dirty="0"/>
              <a:t>technologiczna nad rzeką </a:t>
            </a:r>
            <a:r>
              <a:rPr lang="pl-PL" sz="1100" i="1" dirty="0" smtClean="0"/>
              <a:t>została zaprojektowana </a:t>
            </a:r>
            <a:r>
              <a:rPr lang="pl-PL" sz="1100" i="1" dirty="0"/>
              <a:t>z dźwigarów kratownicowych systemu H-33 o rozpiętości 24m. </a:t>
            </a:r>
            <a:r>
              <a:rPr lang="pl-PL" sz="1100" i="1" dirty="0" smtClean="0"/>
              <a:t>Składała się ona z </a:t>
            </a:r>
            <a:r>
              <a:rPr lang="pl-PL" sz="1100" i="1" dirty="0"/>
              <a:t>22 kratownic połączonych w 11 tandemów</a:t>
            </a:r>
            <a:r>
              <a:rPr lang="pl-PL" sz="1100" i="1" dirty="0" smtClean="0"/>
              <a:t>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Podczas konstrukcji pylonu doskonale sprawdził się system rusztowań BRIO zapewniający bezpieczny dostęp do deskowania.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04853"/>
            <a:ext cx="6732240" cy="36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3081146" cy="4961122"/>
          </a:xfrm>
        </p:spPr>
        <p:txBody>
          <a:bodyPr/>
          <a:lstStyle/>
          <a:p>
            <a:r>
              <a:rPr lang="pl-PL" b="1" dirty="0" smtClean="0"/>
              <a:t>WIADUKT DROGOWY W CIĄGU AL. MONTE CASSINO, KOSZALIN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Miasto Koszalin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>
                <a:solidFill>
                  <a:srgbClr val="000000"/>
                </a:solidFill>
              </a:rPr>
              <a:t>INTOP Skarbimierzyce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1462910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Najbardziej </a:t>
            </a:r>
            <a:r>
              <a:rPr lang="pl-PL" sz="1100" i="1" dirty="0"/>
              <a:t>charakterystyczne elementy obiektu to centralny łuk stalowy o rozpiętości teoretycznej wynoszącej 65,4 m oraz dwa łuki żelbetowe o rozpiętości 50 m </a:t>
            </a:r>
            <a:r>
              <a:rPr lang="pl-PL" sz="1100" i="1" dirty="0" smtClean="0"/>
              <a:t>każdy.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/>
              <a:t>Do realizacji przyczółków oraz filarów posłużył system ramowy ORMA</a:t>
            </a:r>
            <a:r>
              <a:rPr lang="pl-PL" sz="1100" i="1" dirty="0" smtClean="0"/>
              <a:t>.</a:t>
            </a:r>
          </a:p>
          <a:p>
            <a:pPr>
              <a:buClr>
                <a:srgbClr val="ED9B33"/>
              </a:buClr>
            </a:pPr>
            <a:r>
              <a:rPr lang="pl-PL" sz="1100" i="1" dirty="0" smtClean="0"/>
              <a:t>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Podparcie deskowań stanowiły wieże MK oraz wieże T-60.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82" y="2820405"/>
            <a:ext cx="6444208" cy="38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3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2024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0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340768"/>
            <a:ext cx="7295388" cy="5517232"/>
          </a:xfrm>
        </p:spPr>
        <p:txBody>
          <a:bodyPr/>
          <a:lstStyle/>
          <a:p>
            <a:r>
              <a:rPr lang="pl-PL" altLang="pl-PL" sz="1150" i="1" dirty="0" smtClean="0">
                <a:solidFill>
                  <a:srgbClr val="000000"/>
                </a:solidFill>
              </a:rPr>
              <a:t>Krakowskie Centrum Muzyki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Akademia Muzyczna w Bydgoszczy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Biblioteka Uniwersytetu Papieskiego w Krakowie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Osiedle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Atal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Sky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+ w Katowicach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Osiedle Modern </a:t>
            </a:r>
            <a:r>
              <a:rPr lang="pl-PL" altLang="pl-PL" sz="1150" i="1" dirty="0">
                <a:solidFill>
                  <a:srgbClr val="000000"/>
                </a:solidFill>
              </a:rPr>
              <a:t>Mokotów w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Warszawie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Walcownia w Siemianowicach Śląskich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Rozbudowa Kompleksu Olefin w Płocku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Obwodnica Metropolitalna Trójmiasta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Obwodnica Koszalina i Sianowa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Obwodnica Opatowa</a:t>
            </a:r>
          </a:p>
          <a:p>
            <a:r>
              <a:rPr lang="pl-PL" altLang="pl-PL" sz="1150" i="1" dirty="0" smtClean="0">
                <a:solidFill>
                  <a:srgbClr val="000000"/>
                </a:solidFill>
              </a:rPr>
              <a:t>Most na Kamiennej w Ostrowcu Świętokrzyskim</a:t>
            </a: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Droga S7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Kraków – Widoma, Modlin – Czosnów oraz Miechów – Szczepanowice</a:t>
            </a: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Droga S3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Dargobądz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 – Troszyn oraz Świnoujście –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Dragobądz</a:t>
            </a:r>
            <a:endParaRPr lang="pl-PL" altLang="pl-PL" sz="1150" i="1" dirty="0" smtClean="0">
              <a:solidFill>
                <a:srgbClr val="000000"/>
              </a:solidFill>
            </a:endParaRP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Droga S1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Dankowice – Suchy Potok oraz Oświęcim - Dankowice</a:t>
            </a: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Droga S19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Iskrzynia – Miejsce Piastowe, Rzeszów Południe – Babica, Boćki – Malewice oraz Haćki – Bielsk Podlaski</a:t>
            </a: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Droga S6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Bielice – Koszalin Zachód, Leśnice –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Bożepole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 Wielkie, Bobrowniki – Skórowo oraz Skórowo - Leśnice</a:t>
            </a:r>
          </a:p>
          <a:p>
            <a:r>
              <a:rPr lang="pl-PL" altLang="pl-PL" sz="1150" b="1" i="1" dirty="0">
                <a:solidFill>
                  <a:srgbClr val="000000"/>
                </a:solidFill>
              </a:rPr>
              <a:t>Droga </a:t>
            </a:r>
            <a:r>
              <a:rPr lang="pl-PL" altLang="pl-PL" sz="1150" b="1" i="1" dirty="0" smtClean="0">
                <a:solidFill>
                  <a:srgbClr val="000000"/>
                </a:solidFill>
              </a:rPr>
              <a:t>S61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odcinku Łomża Zachód - Kolno</a:t>
            </a:r>
          </a:p>
          <a:p>
            <a:r>
              <a:rPr lang="pl-PL" altLang="pl-PL" sz="1150" b="1" i="1" dirty="0" smtClean="0">
                <a:solidFill>
                  <a:srgbClr val="000000"/>
                </a:solidFill>
              </a:rPr>
              <a:t>Autostrada A2 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na odcinkach Siedlce Południe – </a:t>
            </a:r>
            <a:r>
              <a:rPr lang="pl-PL" altLang="pl-PL" sz="1150" i="1" dirty="0" err="1" smtClean="0">
                <a:solidFill>
                  <a:srgbClr val="000000"/>
                </a:solidFill>
              </a:rPr>
              <a:t>Malinowiec</a:t>
            </a:r>
            <a:r>
              <a:rPr lang="pl-PL" altLang="pl-PL" sz="1150" i="1" dirty="0" smtClean="0">
                <a:solidFill>
                  <a:srgbClr val="000000"/>
                </a:solidFill>
              </a:rPr>
              <a:t>, Swory – Biała Podlaska oraz Groszki – Siedlce Zachód</a:t>
            </a:r>
            <a:br>
              <a:rPr lang="pl-PL" altLang="pl-PL" sz="1150" i="1" dirty="0" smtClean="0">
                <a:solidFill>
                  <a:srgbClr val="000000"/>
                </a:solidFill>
              </a:rPr>
            </a:br>
            <a:endParaRPr lang="pl-PL" altLang="pl-PL" sz="1150" i="1" dirty="0" smtClean="0">
              <a:solidFill>
                <a:srgbClr val="000000"/>
              </a:solidFill>
            </a:endParaRPr>
          </a:p>
          <a:p>
            <a:endParaRPr lang="pl-PL" altLang="pl-PL" sz="1150" i="1" dirty="0" smtClean="0">
              <a:solidFill>
                <a:srgbClr val="000000"/>
              </a:solidFill>
            </a:endParaRPr>
          </a:p>
          <a:p>
            <a:endParaRPr lang="pl-PL" altLang="pl-PL" sz="1150" i="1" dirty="0" smtClean="0">
              <a:solidFill>
                <a:srgbClr val="000000"/>
              </a:solidFill>
            </a:endParaRPr>
          </a:p>
          <a:p>
            <a:endParaRPr lang="pl-PL" altLang="pl-PL" sz="1150" i="1" dirty="0" smtClean="0">
              <a:solidFill>
                <a:srgbClr val="000000"/>
              </a:solidFill>
            </a:endParaRPr>
          </a:p>
          <a:p>
            <a:endParaRPr lang="pl-PL" altLang="pl-PL" sz="1150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2024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2283">
            <a:off x="7210056" y="3485065"/>
            <a:ext cx="1401078" cy="101378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271">
            <a:off x="6729968" y="1750260"/>
            <a:ext cx="2011973" cy="11200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2661">
            <a:off x="4836803" y="3133803"/>
            <a:ext cx="1671597" cy="8607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457" y="1559392"/>
            <a:ext cx="1601322" cy="9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stuaren leku-marka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  <a:p>
            <a:endParaRPr lang="es-ES" dirty="0"/>
          </a:p>
        </p:txBody>
      </p:sp>
      <p:sp>
        <p:nvSpPr>
          <p:cNvPr id="18" name="Testuaren leku-marka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1800" dirty="0" smtClean="0"/>
              <a:t>Rynek budowlany w Polsce w 2023 roku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1800" dirty="0"/>
              <a:t>Portfel najważniejszych kontraktów realizowanych w </a:t>
            </a:r>
            <a:r>
              <a:rPr lang="pl-PL" sz="1800" dirty="0" smtClean="0"/>
              <a:t>2023 roku</a:t>
            </a: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1800" dirty="0"/>
              <a:t>Portfel najważniejszych projektów z udziałem ULMA </a:t>
            </a:r>
            <a:br>
              <a:rPr lang="pl-PL" sz="1800" dirty="0"/>
            </a:br>
            <a:r>
              <a:rPr lang="pl-PL" sz="1800" dirty="0"/>
              <a:t>realizowanych w roku </a:t>
            </a:r>
            <a:r>
              <a:rPr lang="pl-PL" sz="1800" dirty="0" smtClean="0"/>
              <a:t>2024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1800" dirty="0" smtClean="0"/>
              <a:t>Perspektywy rynku budowlanego w Polsce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Wyniki finansowe za 2023 rok</a:t>
            </a:r>
            <a:endParaRPr lang="pl-PL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4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  <p:sp>
        <p:nvSpPr>
          <p:cNvPr id="8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184576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Obecny konsensus </a:t>
            </a:r>
            <a:r>
              <a:rPr lang="pl-PL" dirty="0">
                <a:solidFill>
                  <a:schemeClr val="tx1"/>
                </a:solidFill>
              </a:rPr>
              <a:t>prognoz dla PKB na cały 2024 rok wynosi 3%, jednak analitycy rynku przewidują, że finalnie może on wynieść 3,5</a:t>
            </a:r>
            <a:r>
              <a:rPr lang="pl-PL" dirty="0" smtClean="0">
                <a:solidFill>
                  <a:schemeClr val="tx1"/>
                </a:solidFill>
              </a:rPr>
              <a:t>%.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Rok 2023 upłynął w branży budowlanej pod znakiem rosnących kosztów zarówno zatrudnienia, jak i materiałów oraz słabnącego popytu. Niepewna sytuacja gospodarcza, wybory parlamentarne w październiku także miały wpływ na aktywność inwestorów w kraju. Ostatni kwartał jednak przyniósł pewien powiew optymizmu, głównie dzięki poprawie sytuacji w budownictwie </a:t>
            </a:r>
            <a:r>
              <a:rPr lang="pl-PL" dirty="0" smtClean="0">
                <a:solidFill>
                  <a:schemeClr val="tx1"/>
                </a:solidFill>
              </a:rPr>
              <a:t>mieszkaniowym.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Według </a:t>
            </a:r>
            <a:r>
              <a:rPr lang="pl-PL" dirty="0">
                <a:solidFill>
                  <a:schemeClr val="tx1"/>
                </a:solidFill>
              </a:rPr>
              <a:t>długoterminowych założeń analityków makroekonomicznych, w horyzoncie do 2031 r. realna dynamika PKB pozostanie niska i kształtować się będzie w przedziale </a:t>
            </a:r>
            <a:r>
              <a:rPr lang="pl-PL" b="1" dirty="0">
                <a:solidFill>
                  <a:schemeClr val="tx1"/>
                </a:solidFill>
              </a:rPr>
              <a:t>3,0%-3,5%. 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Przed </a:t>
            </a:r>
            <a:r>
              <a:rPr lang="pl-PL" dirty="0">
                <a:solidFill>
                  <a:schemeClr val="tx1"/>
                </a:solidFill>
              </a:rPr>
              <a:t>poważniejszym spowolnieniem polską gospodarkę uchronić powinien przełom w zatwierdzeniu </a:t>
            </a:r>
            <a:r>
              <a:rPr lang="pl-PL" b="1" dirty="0">
                <a:solidFill>
                  <a:schemeClr val="tx1"/>
                </a:solidFill>
              </a:rPr>
              <a:t>środków unijnych</a:t>
            </a:r>
            <a:r>
              <a:rPr lang="pl-PL" dirty="0">
                <a:solidFill>
                  <a:schemeClr val="tx1"/>
                </a:solidFill>
              </a:rPr>
              <a:t>, które w najbliższych latach będą wspomagały koniunkturę, szczególnie w latach 2025-2026.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BUDOWNICTWO MIESZKANIOWE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Oczekiwać </a:t>
            </a:r>
            <a:r>
              <a:rPr lang="pl-PL" dirty="0">
                <a:solidFill>
                  <a:schemeClr val="tx1"/>
                </a:solidFill>
              </a:rPr>
              <a:t>można, że po dwóch latach spadków, w 2024 r. budownictwo mieszkaniowe odnotuje wzrost w obszarze </a:t>
            </a:r>
            <a:r>
              <a:rPr lang="pl-PL" b="1" dirty="0">
                <a:solidFill>
                  <a:schemeClr val="tx1"/>
                </a:solidFill>
              </a:rPr>
              <a:t>pozwoleń budowlanych </a:t>
            </a:r>
            <a:r>
              <a:rPr lang="pl-PL" dirty="0">
                <a:solidFill>
                  <a:schemeClr val="tx1"/>
                </a:solidFill>
              </a:rPr>
              <a:t>(255 tys. mieszkań i domów, +6% r/r) oraz </a:t>
            </a:r>
            <a:r>
              <a:rPr lang="pl-PL" b="1" dirty="0">
                <a:solidFill>
                  <a:schemeClr val="tx1"/>
                </a:solidFill>
              </a:rPr>
              <a:t>mieszkań rozpoczętych </a:t>
            </a:r>
            <a:r>
              <a:rPr lang="pl-PL" dirty="0">
                <a:solidFill>
                  <a:schemeClr val="tx1"/>
                </a:solidFill>
              </a:rPr>
              <a:t>(195 tys., +3% r/r).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Głównymi </a:t>
            </a:r>
            <a:r>
              <a:rPr lang="pl-PL" dirty="0">
                <a:solidFill>
                  <a:schemeClr val="tx1"/>
                </a:solidFill>
              </a:rPr>
              <a:t>przesłankami stojącymi za oczekiwanym ożywieniem aktywności inwestycyjnej są: efekt niskiej bazy porównawczej po dwóch latach </a:t>
            </a:r>
            <a:r>
              <a:rPr lang="pl-PL" dirty="0" smtClean="0">
                <a:solidFill>
                  <a:schemeClr val="tx1"/>
                </a:solidFill>
              </a:rPr>
              <a:t>korekty, rozkwit </a:t>
            </a:r>
            <a:r>
              <a:rPr lang="pl-PL" dirty="0">
                <a:solidFill>
                  <a:schemeClr val="tx1"/>
                </a:solidFill>
              </a:rPr>
              <a:t>rynku kredytów mieszkaniowych, wzrost popytu na mieszkania oraz bardzo niski poziom oferty deweloperskiej, która wymaga poszerzenia.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Stopniowa </a:t>
            </a:r>
            <a:r>
              <a:rPr lang="pl-PL" dirty="0">
                <a:solidFill>
                  <a:schemeClr val="tx1"/>
                </a:solidFill>
              </a:rPr>
              <a:t>odbudowa budownictwa mieszkaniowego oczekiwana jest również w latach 2025-2027.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Rynek </a:t>
            </a:r>
            <a:r>
              <a:rPr lang="pl-PL" dirty="0">
                <a:solidFill>
                  <a:schemeClr val="tx1"/>
                </a:solidFill>
              </a:rPr>
              <a:t>budowlany szczególnie duże nadzieje wiąże z opracowywanym przez nowy rząd programem </a:t>
            </a:r>
            <a:r>
              <a:rPr lang="pl-PL" b="1" dirty="0">
                <a:solidFill>
                  <a:schemeClr val="tx1"/>
                </a:solidFill>
              </a:rPr>
              <a:t>Mieszkanie na Start</a:t>
            </a:r>
            <a:r>
              <a:rPr lang="pl-PL" dirty="0">
                <a:solidFill>
                  <a:schemeClr val="tx1"/>
                </a:solidFill>
              </a:rPr>
              <a:t>, który zastąpić ma stworzony przez rząd poprzedni Program Bezpieczny Kredyt 2%.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  <p:sp>
        <p:nvSpPr>
          <p:cNvPr id="8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37321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BUDOWNICTWO NIEMIESZKANIOWE</a:t>
            </a:r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sz="1150" dirty="0" smtClean="0">
                <a:solidFill>
                  <a:schemeClr val="tx1"/>
                </a:solidFill>
              </a:rPr>
              <a:t>W latach 2022-2023 miało miejsce wyhamowanie aktywności inwestycyjnej w tym segmencie.  W rezultacie</a:t>
            </a:r>
            <a:r>
              <a:rPr lang="pl-PL" sz="1150" dirty="0">
                <a:solidFill>
                  <a:schemeClr val="tx1"/>
                </a:solidFill>
              </a:rPr>
              <a:t>, na koniec 2023 r. </a:t>
            </a:r>
            <a:r>
              <a:rPr lang="pl-PL" sz="1150" b="1" dirty="0">
                <a:solidFill>
                  <a:schemeClr val="tx1"/>
                </a:solidFill>
              </a:rPr>
              <a:t>wolumen nowoczesnej powierzchni komercyjnej </a:t>
            </a:r>
            <a:r>
              <a:rPr lang="pl-PL" sz="1150" dirty="0">
                <a:solidFill>
                  <a:schemeClr val="tx1"/>
                </a:solidFill>
              </a:rPr>
              <a:t>w fazie budowy ustabilizował się na poziomie 3,8 mln m². </a:t>
            </a:r>
            <a:endParaRPr lang="pl-PL" sz="1150" dirty="0" smtClean="0">
              <a:solidFill>
                <a:schemeClr val="tx1"/>
              </a:solidFill>
            </a:endParaRPr>
          </a:p>
          <a:p>
            <a:pPr algn="just"/>
            <a:r>
              <a:rPr lang="pl-PL" sz="1150" dirty="0" smtClean="0">
                <a:solidFill>
                  <a:schemeClr val="tx1"/>
                </a:solidFill>
              </a:rPr>
              <a:t>Oczekuje </a:t>
            </a:r>
            <a:r>
              <a:rPr lang="pl-PL" sz="1150" dirty="0">
                <a:solidFill>
                  <a:schemeClr val="tx1"/>
                </a:solidFill>
              </a:rPr>
              <a:t>się, że ubytek ten przełoży się na </a:t>
            </a:r>
            <a:r>
              <a:rPr lang="pl-PL" sz="1150" b="1" dirty="0">
                <a:solidFill>
                  <a:schemeClr val="tx1"/>
                </a:solidFill>
              </a:rPr>
              <a:t>spadek produkcji budowlanej </a:t>
            </a:r>
            <a:r>
              <a:rPr lang="pl-PL" sz="1150" dirty="0">
                <a:solidFill>
                  <a:schemeClr val="tx1"/>
                </a:solidFill>
              </a:rPr>
              <a:t>firm zatrudniających powyżej 9 pracowników w sektorze niemieszkaniowym w latach </a:t>
            </a:r>
            <a:r>
              <a:rPr lang="pl-PL" sz="1150" b="1" dirty="0">
                <a:solidFill>
                  <a:schemeClr val="tx1"/>
                </a:solidFill>
              </a:rPr>
              <a:t>2024-2025</a:t>
            </a:r>
            <a:r>
              <a:rPr lang="pl-PL" sz="1150" dirty="0">
                <a:solidFill>
                  <a:schemeClr val="tx1"/>
                </a:solidFill>
              </a:rPr>
              <a:t>. </a:t>
            </a:r>
            <a:r>
              <a:rPr lang="pl-PL" sz="1150" b="1" dirty="0">
                <a:solidFill>
                  <a:schemeClr val="tx1"/>
                </a:solidFill>
              </a:rPr>
              <a:t>Realna zniżka wyniesie ok. 4-6% rocznie. </a:t>
            </a:r>
            <a:endParaRPr lang="pl-PL" sz="1150" b="1" dirty="0" smtClean="0">
              <a:solidFill>
                <a:schemeClr val="tx1"/>
              </a:solidFill>
            </a:endParaRPr>
          </a:p>
          <a:p>
            <a:pPr algn="just"/>
            <a:r>
              <a:rPr lang="pl-PL" sz="1150" dirty="0" smtClean="0">
                <a:solidFill>
                  <a:schemeClr val="tx1"/>
                </a:solidFill>
              </a:rPr>
              <a:t>Główną </a:t>
            </a:r>
            <a:r>
              <a:rPr lang="pl-PL" sz="1150" dirty="0">
                <a:solidFill>
                  <a:schemeClr val="tx1"/>
                </a:solidFill>
              </a:rPr>
              <a:t>przyczyną korekty będzie rekordowo wysoka baza odniesienia, będąca efektem boomu w budownictwie przemysłowo-magazynowym. Oczekuje się, że w latach 2024-2025 wartość segmentu niemieszkaniowego ustabilizuje się na poziomie </a:t>
            </a:r>
            <a:r>
              <a:rPr lang="pl-PL" sz="1150" b="1" dirty="0">
                <a:solidFill>
                  <a:schemeClr val="tx1"/>
                </a:solidFill>
              </a:rPr>
              <a:t>ponad 50 mld zł</a:t>
            </a:r>
            <a:r>
              <a:rPr lang="pl-PL" sz="115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sz="1150" dirty="0">
                <a:solidFill>
                  <a:schemeClr val="tx1"/>
                </a:solidFill>
              </a:rPr>
              <a:t> Z kolei szacowana wartość sektora niemieszkaniowego dla </a:t>
            </a:r>
            <a:r>
              <a:rPr lang="pl-PL" sz="1150" b="1" dirty="0">
                <a:solidFill>
                  <a:schemeClr val="tx1"/>
                </a:solidFill>
              </a:rPr>
              <a:t>pełnej zbiorowości </a:t>
            </a:r>
            <a:r>
              <a:rPr lang="pl-PL" sz="1150" dirty="0">
                <a:solidFill>
                  <a:schemeClr val="tx1"/>
                </a:solidFill>
              </a:rPr>
              <a:t>będzie w nadchodzących latach sukcesywnie rosła, z ponad 130 mld zł w 2022 r. do ponad 170 mld zł w 2025 r. Tak znacząca wartość jest efektem dużego udziału budynków </a:t>
            </a:r>
            <a:r>
              <a:rPr lang="pl-PL" sz="1150" dirty="0" err="1">
                <a:solidFill>
                  <a:schemeClr val="tx1"/>
                </a:solidFill>
              </a:rPr>
              <a:t>niemieszkaniowych</a:t>
            </a:r>
            <a:r>
              <a:rPr lang="pl-PL" sz="1150" dirty="0">
                <a:solidFill>
                  <a:schemeClr val="tx1"/>
                </a:solidFill>
              </a:rPr>
              <a:t> w produkcji budowlanej małych firm budowlanych, zwłaszcza w obszarze </a:t>
            </a:r>
            <a:r>
              <a:rPr lang="pl-PL" sz="1150" b="1" dirty="0">
                <a:solidFill>
                  <a:schemeClr val="tx1"/>
                </a:solidFill>
              </a:rPr>
              <a:t>wykończenia, remontów i bieżącego serwisowania </a:t>
            </a:r>
            <a:r>
              <a:rPr lang="pl-PL" sz="1150" dirty="0">
                <a:solidFill>
                  <a:schemeClr val="tx1"/>
                </a:solidFill>
              </a:rPr>
              <a:t>wciąż rosnącego wolumenu zasobów </a:t>
            </a:r>
            <a:r>
              <a:rPr lang="pl-PL" sz="1150" dirty="0" err="1">
                <a:solidFill>
                  <a:schemeClr val="tx1"/>
                </a:solidFill>
              </a:rPr>
              <a:t>niemieszkaniowych</a:t>
            </a:r>
            <a:r>
              <a:rPr lang="pl-PL" sz="115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BUDOWNICTWO PRZEMYSŁOWE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sz="1150" dirty="0">
                <a:solidFill>
                  <a:schemeClr val="tx1"/>
                </a:solidFill>
              </a:rPr>
              <a:t>W najbliższej dekadzie coraz ważniejszym elementem rynku budownictwa energetycznego będą </a:t>
            </a:r>
            <a:r>
              <a:rPr lang="pl-PL" sz="1150" b="1" dirty="0">
                <a:solidFill>
                  <a:schemeClr val="tx1"/>
                </a:solidFill>
              </a:rPr>
              <a:t>odnawialne źródła energii oraz atom</a:t>
            </a:r>
            <a:r>
              <a:rPr lang="pl-PL" sz="1150" dirty="0">
                <a:solidFill>
                  <a:schemeClr val="tx1"/>
                </a:solidFill>
              </a:rPr>
              <a:t>. W segmencie inwestycji w OZE, największy wolumen robót w nadchodzącej dekadzie generować może segment morskich farm wiatrowych.</a:t>
            </a:r>
          </a:p>
          <a:p>
            <a:r>
              <a:rPr lang="pl-PL" sz="1150" dirty="0">
                <a:solidFill>
                  <a:schemeClr val="tx1"/>
                </a:solidFill>
              </a:rPr>
              <a:t> Obecnie trwają prace nad aktualizacją </a:t>
            </a:r>
            <a:r>
              <a:rPr lang="pl-PL" sz="1150" b="1" dirty="0">
                <a:solidFill>
                  <a:schemeClr val="tx1"/>
                </a:solidFill>
              </a:rPr>
              <a:t>Polityki Energetycznej Polski do 2040 r. </a:t>
            </a:r>
            <a:r>
              <a:rPr lang="pl-PL" sz="1150" dirty="0">
                <a:solidFill>
                  <a:schemeClr val="tx1"/>
                </a:solidFill>
              </a:rPr>
              <a:t>oraz </a:t>
            </a:r>
            <a:r>
              <a:rPr lang="pl-PL" sz="1150" b="1" dirty="0">
                <a:solidFill>
                  <a:schemeClr val="tx1"/>
                </a:solidFill>
              </a:rPr>
              <a:t>Programu polskiej energetyki jądrowej</a:t>
            </a:r>
            <a:r>
              <a:rPr lang="pl-PL" sz="1150" dirty="0">
                <a:solidFill>
                  <a:schemeClr val="tx1"/>
                </a:solidFill>
              </a:rPr>
              <a:t>, które mają się zakończyć jeszcze w 2024 r.</a:t>
            </a:r>
          </a:p>
          <a:p>
            <a:r>
              <a:rPr lang="pl-PL" sz="1150" dirty="0">
                <a:solidFill>
                  <a:schemeClr val="tx1"/>
                </a:solidFill>
              </a:rPr>
              <a:t>Z projektu dokumentu aktualizującego Politykę Energetyczną Polski do 2040 r., opracowanego przez poprzednią ekipę rządzącą, wynika, że inwestycje w rozwój nowych mocy do produkcji prądu planowane do 2040 r. będą kosztować prawie 730 mld zł, z czego 86% będą stanowić wydatki na moce zeroemisyjne (60% na OZE, 26% na atom).</a:t>
            </a:r>
            <a:endParaRPr lang="pl-PL" sz="11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  <p:sp>
        <p:nvSpPr>
          <p:cNvPr id="8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184576"/>
          </a:xfrm>
        </p:spPr>
        <p:txBody>
          <a:bodyPr/>
          <a:lstStyle/>
          <a:p>
            <a:pPr marL="0" indent="0" algn="just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Łączne nakłady na OZE do 2040 r. mają wynieść 440 mld zł, z czego 221,2 mld zł to środki na </a:t>
            </a:r>
            <a:r>
              <a:rPr lang="pl-PL" b="1" dirty="0">
                <a:solidFill>
                  <a:schemeClr val="tx1"/>
                </a:solidFill>
              </a:rPr>
              <a:t>morską energetykę wiatrową</a:t>
            </a:r>
            <a:r>
              <a:rPr lang="pl-PL" dirty="0">
                <a:solidFill>
                  <a:schemeClr val="tx1"/>
                </a:solidFill>
              </a:rPr>
              <a:t>, 106,4 mld zł na </a:t>
            </a:r>
            <a:r>
              <a:rPr lang="pl-PL" b="1" dirty="0" err="1">
                <a:solidFill>
                  <a:schemeClr val="tx1"/>
                </a:solidFill>
              </a:rPr>
              <a:t>fotowoltaikę</a:t>
            </a:r>
            <a:r>
              <a:rPr lang="pl-PL" dirty="0">
                <a:solidFill>
                  <a:schemeClr val="tx1"/>
                </a:solidFill>
              </a:rPr>
              <a:t> i blisko 71,4 mld zł na </a:t>
            </a:r>
            <a:r>
              <a:rPr lang="pl-PL" b="1" dirty="0">
                <a:solidFill>
                  <a:schemeClr val="tx1"/>
                </a:solidFill>
              </a:rPr>
              <a:t>lądową energetykę wiatrową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b="1" dirty="0">
                <a:solidFill>
                  <a:schemeClr val="tx1"/>
                </a:solidFill>
              </a:rPr>
              <a:t>Duży atom </a:t>
            </a:r>
            <a:r>
              <a:rPr lang="pl-PL" dirty="0">
                <a:solidFill>
                  <a:schemeClr val="tx1"/>
                </a:solidFill>
              </a:rPr>
              <a:t>ma kosztować 143 mld zł, natomiast </a:t>
            </a:r>
            <a:r>
              <a:rPr lang="pl-PL" b="1" dirty="0">
                <a:solidFill>
                  <a:schemeClr val="tx1"/>
                </a:solidFill>
              </a:rPr>
              <a:t>małe elektrownie jądrowe </a:t>
            </a:r>
            <a:r>
              <a:rPr lang="pl-PL" dirty="0">
                <a:solidFill>
                  <a:schemeClr val="tx1"/>
                </a:solidFill>
              </a:rPr>
              <a:t>– 45 mld zł. Szacunkowe koszty nowych magazynów energii i elektrowni szczytowo-pompowych to ponad 57 mld zł, elektrowni na biomasę i biogaz – 33,4 mld zł, a nowych mocy gazowych – 28,4 mld zł.</a:t>
            </a:r>
          </a:p>
          <a:p>
            <a:r>
              <a:rPr lang="pl-PL" dirty="0">
                <a:solidFill>
                  <a:schemeClr val="tx1"/>
                </a:solidFill>
              </a:rPr>
              <a:t>Według strategii </a:t>
            </a:r>
            <a:r>
              <a:rPr lang="pl-PL" b="1" dirty="0">
                <a:solidFill>
                  <a:schemeClr val="tx1"/>
                </a:solidFill>
              </a:rPr>
              <a:t>Orlen2030</a:t>
            </a:r>
            <a:r>
              <a:rPr lang="pl-PL" dirty="0">
                <a:solidFill>
                  <a:schemeClr val="tx1"/>
                </a:solidFill>
              </a:rPr>
              <a:t>, uwzględniającej synergie wynikające z połączenia PKN Orlen, PGNiG i Grupy Lotos, nakłady inwestycyjne grupy Orlen do 2030 r. mają wynieść łącznie ok. 320 mld zł.</a:t>
            </a:r>
          </a:p>
          <a:p>
            <a:r>
              <a:rPr lang="pl-PL" dirty="0">
                <a:solidFill>
                  <a:schemeClr val="tx1"/>
                </a:solidFill>
              </a:rPr>
              <a:t> W Polsce mają powstać dwie </a:t>
            </a:r>
            <a:r>
              <a:rPr lang="pl-PL" b="1" dirty="0">
                <a:solidFill>
                  <a:schemeClr val="tx1"/>
                </a:solidFill>
              </a:rPr>
              <a:t>elektrownie jądrowe</a:t>
            </a:r>
            <a:r>
              <a:rPr lang="pl-PL" dirty="0">
                <a:solidFill>
                  <a:schemeClr val="tx1"/>
                </a:solidFill>
              </a:rPr>
              <a:t>. Polski program jądrowy zakłada budowę sześciu reaktorów oddawanych kolejno, co dwa lata. Budowa pierwszego reaktora ma się rozpocząć w 2026 r., a jego uruchomienie planowane jest w 2033 r. Z kolei oddanie do eksploatacji ostatniego reaktora w drugiej elektrowni ma nastąpić w 2043 r.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 październiku 2023 r. spółka celowa, w której 51% udziałów posiada Orlen, a 49%NP </a:t>
            </a:r>
            <a:r>
              <a:rPr lang="pl-PL" dirty="0" err="1">
                <a:solidFill>
                  <a:schemeClr val="tx1"/>
                </a:solidFill>
              </a:rPr>
              <a:t>Baltic</a:t>
            </a:r>
            <a:r>
              <a:rPr lang="pl-PL" dirty="0">
                <a:solidFill>
                  <a:schemeClr val="tx1"/>
                </a:solidFill>
              </a:rPr>
              <a:t> Wind (należący do kanadyjskiego koncernu </a:t>
            </a:r>
            <a:r>
              <a:rPr lang="pl-PL" dirty="0" err="1">
                <a:solidFill>
                  <a:schemeClr val="tx1"/>
                </a:solidFill>
              </a:rPr>
              <a:t>Northland</a:t>
            </a:r>
            <a:r>
              <a:rPr lang="pl-PL" dirty="0">
                <a:solidFill>
                  <a:schemeClr val="tx1"/>
                </a:solidFill>
              </a:rPr>
              <a:t> Power) rozpoczęła realizację </a:t>
            </a:r>
            <a:r>
              <a:rPr lang="pl-PL" b="1" dirty="0" err="1">
                <a:solidFill>
                  <a:schemeClr val="tx1"/>
                </a:solidFill>
              </a:rPr>
              <a:t>Baltic</a:t>
            </a:r>
            <a:r>
              <a:rPr lang="pl-PL" b="1" dirty="0">
                <a:solidFill>
                  <a:schemeClr val="tx1"/>
                </a:solidFill>
              </a:rPr>
              <a:t> Power </a:t>
            </a:r>
            <a:r>
              <a:rPr lang="pl-PL" dirty="0">
                <a:solidFill>
                  <a:schemeClr val="tx1"/>
                </a:solidFill>
              </a:rPr>
              <a:t>– pierwszej morskiej farmy wiatrowej w Polsce. Ruszyła także budowa </a:t>
            </a:r>
            <a:r>
              <a:rPr lang="pl-PL" b="1" dirty="0">
                <a:solidFill>
                  <a:schemeClr val="tx1"/>
                </a:solidFill>
              </a:rPr>
              <a:t>terminala instalacyjnego w Porcie Świnoujście.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028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stuaren leku-marka 1"/>
          <p:cNvSpPr txBox="1">
            <a:spLocks/>
          </p:cNvSpPr>
          <p:nvPr/>
        </p:nvSpPr>
        <p:spPr>
          <a:xfrm>
            <a:off x="876300" y="2420888"/>
            <a:ext cx="1714500" cy="15001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0" b="1" kern="1200" baseline="0">
                <a:ln w="38100">
                  <a:solidFill>
                    <a:srgbClr val="ED9B33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u-ES" dirty="0" smtClean="0"/>
              <a:t>0</a:t>
            </a:r>
            <a:r>
              <a:rPr lang="pl-PL" dirty="0" smtClean="0"/>
              <a:t>5</a:t>
            </a:r>
            <a:endParaRPr lang="es-ES" dirty="0"/>
          </a:p>
        </p:txBody>
      </p:sp>
      <p:sp>
        <p:nvSpPr>
          <p:cNvPr id="7" name="Testuaren leku-marka 2"/>
          <p:cNvSpPr txBox="1">
            <a:spLocks/>
          </p:cNvSpPr>
          <p:nvPr/>
        </p:nvSpPr>
        <p:spPr>
          <a:xfrm>
            <a:off x="2843808" y="2637582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b="1" dirty="0" smtClean="0"/>
              <a:t>Wyniki finansowe za 2023 rok</a:t>
            </a:r>
            <a:endParaRPr lang="es-ES" b="1" dirty="0" smtClean="0"/>
          </a:p>
          <a:p>
            <a:pPr marL="0" indent="0">
              <a:buNone/>
              <a:defRPr/>
            </a:pPr>
            <a:r>
              <a:rPr lang="pl-PL" sz="2400" dirty="0" smtClean="0"/>
              <a:t>                                                                                                      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559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836712"/>
            <a:ext cx="8572500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-20" dirty="0" smtClean="0"/>
              <a:t> w roku 2023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oraz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2022</a:t>
            </a:r>
            <a:endParaRPr lang="es-ES" sz="2200" b="1" dirty="0"/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265980" y="5523912"/>
            <a:ext cx="8647112" cy="954107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>
                <a:solidFill>
                  <a:srgbClr val="000000"/>
                </a:solidFill>
              </a:rPr>
              <a:t>Istotne </a:t>
            </a:r>
            <a:r>
              <a:rPr lang="pl-PL" altLang="pl-PL" sz="1400" b="1" u="sng" dirty="0" smtClean="0">
                <a:solidFill>
                  <a:srgbClr val="000000"/>
                </a:solidFill>
              </a:rPr>
              <a:t>zjawiska w 2023 roku:</a:t>
            </a:r>
            <a:endParaRPr lang="pl-PL" altLang="pl-PL" sz="1400" b="1" u="sng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Spadek przychodów w segmencie obsługi budów (-1,8%) został zrekompensowany wzrostem w segmencie sprzedaży materiałów (+13,5%).</a:t>
            </a:r>
          </a:p>
          <a:p>
            <a:pPr marL="342900" indent="-342900" eaLnBrk="1" hangingPunct="1">
              <a:buAutoNum type="arabicPeriod"/>
            </a:pPr>
            <a:r>
              <a:rPr lang="pl-PL" altLang="pl-PL" sz="1400" dirty="0" smtClean="0"/>
              <a:t>Spadek amortyzacji w wyniku </a:t>
            </a:r>
            <a:r>
              <a:rPr lang="pl-PL" altLang="pl-PL" sz="1400" dirty="0" smtClean="0"/>
              <a:t>zwiększonej sprzedaży majątku używanego.</a:t>
            </a:r>
            <a:endParaRPr lang="pl-PL" altLang="pl-PL" sz="1400" dirty="0" smtClean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259632" y="1628800"/>
          <a:ext cx="6324103" cy="3800475"/>
        </p:xfrm>
        <a:graphic>
          <a:graphicData uri="http://schemas.openxmlformats.org/drawingml/2006/table">
            <a:tbl>
              <a:tblPr/>
              <a:tblGrid>
                <a:gridCol w="2526296">
                  <a:extLst>
                    <a:ext uri="{9D8B030D-6E8A-4147-A177-3AD203B41FA5}">
                      <a16:colId xmlns:a16="http://schemas.microsoft.com/office/drawing/2014/main" val="847650266"/>
                    </a:ext>
                  </a:extLst>
                </a:gridCol>
                <a:gridCol w="1260359">
                  <a:extLst>
                    <a:ext uri="{9D8B030D-6E8A-4147-A177-3AD203B41FA5}">
                      <a16:colId xmlns:a16="http://schemas.microsoft.com/office/drawing/2014/main" val="3226668347"/>
                    </a:ext>
                  </a:extLst>
                </a:gridCol>
                <a:gridCol w="1288243">
                  <a:extLst>
                    <a:ext uri="{9D8B030D-6E8A-4147-A177-3AD203B41FA5}">
                      <a16:colId xmlns:a16="http://schemas.microsoft.com/office/drawing/2014/main" val="3692788007"/>
                    </a:ext>
                  </a:extLst>
                </a:gridCol>
                <a:gridCol w="1249205">
                  <a:extLst>
                    <a:ext uri="{9D8B030D-6E8A-4147-A177-3AD203B41FA5}">
                      <a16:colId xmlns:a16="http://schemas.microsoft.com/office/drawing/2014/main" val="28985103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 w tys.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/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48398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71763"/>
                  </a:ext>
                </a:extLst>
              </a:tr>
              <a:tr h="188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 krajowa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98139"/>
                  </a:ext>
                </a:extLst>
              </a:tr>
              <a:tr h="188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 zagraniczna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37015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7755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673"/>
                  </a:ext>
                </a:extLst>
              </a:tr>
              <a:tr h="215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10954"/>
                  </a:ext>
                </a:extLst>
              </a:tr>
              <a:tr h="2037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13154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amortyzacja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84118"/>
                  </a:ext>
                </a:extLst>
              </a:tr>
              <a:tr h="2315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26823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69935"/>
                  </a:ext>
                </a:extLst>
              </a:tr>
              <a:tr h="215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81437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97242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ZYSK NETTO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58632"/>
                  </a:ext>
                </a:extLst>
              </a:tr>
              <a:tr h="215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8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3213" y="768226"/>
            <a:ext cx="8572500" cy="769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w roku 2023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oraz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2022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4877562"/>
            <a:ext cx="8647113" cy="1600438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</a:t>
            </a:r>
            <a:r>
              <a:rPr lang="pl-PL" altLang="pl-PL" sz="1400" b="1" u="sng" dirty="0" smtClean="0">
                <a:solidFill>
                  <a:srgbClr val="000000"/>
                </a:solidFill>
              </a:rPr>
              <a:t>zjawiska w 2023 roku vs. 2022 rok:</a:t>
            </a:r>
            <a:endParaRPr lang="pl-PL" altLang="pl-PL" sz="1400" b="1" u="sng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nabycie szalunków 	</a:t>
            </a:r>
            <a:r>
              <a:rPr lang="pl-PL" sz="1400" dirty="0" smtClean="0">
                <a:solidFill>
                  <a:prstClr val="black"/>
                </a:solidFill>
              </a:rPr>
              <a:t>-46m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-72m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operacyjna: 	</a:t>
            </a:r>
            <a:r>
              <a:rPr lang="pl-PL" sz="1400" dirty="0" smtClean="0">
                <a:solidFill>
                  <a:prstClr val="black"/>
                </a:solidFill>
              </a:rPr>
              <a:t>Kap. Prac. (gł. </a:t>
            </a:r>
            <a:r>
              <a:rPr lang="pl-PL" sz="1400" dirty="0" err="1" smtClean="0">
                <a:solidFill>
                  <a:prstClr val="black"/>
                </a:solidFill>
              </a:rPr>
              <a:t>Zobow</a:t>
            </a:r>
            <a:r>
              <a:rPr lang="pl-PL" sz="1400" dirty="0" smtClean="0">
                <a:solidFill>
                  <a:prstClr val="black"/>
                </a:solidFill>
              </a:rPr>
              <a:t>.)	</a:t>
            </a:r>
            <a:r>
              <a:rPr lang="pl-PL" sz="1400" dirty="0">
                <a:solidFill>
                  <a:prstClr val="black"/>
                </a:solidFill>
              </a:rPr>
              <a:t> </a:t>
            </a:r>
            <a:r>
              <a:rPr lang="pl-PL" sz="1400" dirty="0" smtClean="0">
                <a:solidFill>
                  <a:prstClr val="black"/>
                </a:solidFill>
              </a:rPr>
              <a:t>-3m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-11m w 2022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</a:t>
            </a:r>
            <a:r>
              <a:rPr lang="pl-PL" sz="1400" dirty="0">
                <a:solidFill>
                  <a:prstClr val="black"/>
                </a:solidFill>
              </a:rPr>
              <a:t>inwestycyjna:	</a:t>
            </a:r>
            <a:r>
              <a:rPr lang="pl-PL" sz="1400" dirty="0" smtClean="0">
                <a:solidFill>
                  <a:prstClr val="black"/>
                </a:solidFill>
              </a:rPr>
              <a:t>spłata (udziel.) pożyczek</a:t>
            </a:r>
            <a:r>
              <a:rPr lang="pl-PL" sz="1400" dirty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  +11m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  -2m w 2022 </a:t>
            </a:r>
            <a:r>
              <a:rPr lang="pl-PL" sz="1400" dirty="0">
                <a:solidFill>
                  <a:prstClr val="black"/>
                </a:solidFill>
              </a:rPr>
              <a:t>r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  <a:endParaRPr lang="pl-PL" sz="1400" dirty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finansowa:	wypłata dywidendy         	</a:t>
            </a:r>
            <a:r>
              <a:rPr lang="pl-PL" sz="1400" dirty="0" smtClean="0">
                <a:solidFill>
                  <a:prstClr val="black"/>
                </a:solidFill>
              </a:rPr>
              <a:t>   -20m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 </a:t>
            </a:r>
            <a:r>
              <a:rPr lang="pl-PL" sz="1400" dirty="0" smtClean="0">
                <a:solidFill>
                  <a:prstClr val="black"/>
                </a:solidFill>
              </a:rPr>
              <a:t>   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61444"/>
              </p:ext>
            </p:extLst>
          </p:nvPr>
        </p:nvGraphicFramePr>
        <p:xfrm>
          <a:off x="995363" y="1850777"/>
          <a:ext cx="7188200" cy="2705100"/>
        </p:xfrm>
        <a:graphic>
          <a:graphicData uri="http://schemas.openxmlformats.org/drawingml/2006/table">
            <a:tbl>
              <a:tblPr/>
              <a:tblGrid>
                <a:gridCol w="2871477">
                  <a:extLst>
                    <a:ext uri="{9D8B030D-6E8A-4147-A177-3AD203B41FA5}">
                      <a16:colId xmlns:a16="http://schemas.microsoft.com/office/drawing/2014/main" val="2484218235"/>
                    </a:ext>
                  </a:extLst>
                </a:gridCol>
                <a:gridCol w="1432569">
                  <a:extLst>
                    <a:ext uri="{9D8B030D-6E8A-4147-A177-3AD203B41FA5}">
                      <a16:colId xmlns:a16="http://schemas.microsoft.com/office/drawing/2014/main" val="3526974054"/>
                    </a:ext>
                  </a:extLst>
                </a:gridCol>
                <a:gridCol w="1464263">
                  <a:extLst>
                    <a:ext uri="{9D8B030D-6E8A-4147-A177-3AD203B41FA5}">
                      <a16:colId xmlns:a16="http://schemas.microsoft.com/office/drawing/2014/main" val="1893456592"/>
                    </a:ext>
                  </a:extLst>
                </a:gridCol>
                <a:gridCol w="1419891">
                  <a:extLst>
                    <a:ext uri="{9D8B030D-6E8A-4147-A177-3AD203B41FA5}">
                      <a16:colId xmlns:a16="http://schemas.microsoft.com/office/drawing/2014/main" val="4097674294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 w tys.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/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06896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operacyjnej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9619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inwestycyjnej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44837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gospodarczej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48624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finansowej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-436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8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7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87" y="692696"/>
            <a:ext cx="8572500" cy="841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wg kwartałów w</a:t>
            </a:r>
            <a:r>
              <a:rPr lang="pl-PL" sz="2200" b="1" spc="-20" dirty="0" smtClean="0"/>
              <a:t> roku 2023</a:t>
            </a:r>
            <a:endParaRPr lang="es-ES" sz="2200" b="1" dirty="0"/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65980" y="5589240"/>
            <a:ext cx="8647112" cy="738664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 smtClean="0">
                <a:solidFill>
                  <a:srgbClr val="000000"/>
                </a:solidFill>
              </a:rPr>
              <a:t>Istotne zjawiska w 2023 roku:</a:t>
            </a:r>
          </a:p>
          <a:p>
            <a:pPr marL="342900" indent="-342900">
              <a:buFontTx/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Dynamiczny </a:t>
            </a:r>
            <a:r>
              <a:rPr lang="pl-PL" altLang="pl-PL" sz="1400" dirty="0">
                <a:solidFill>
                  <a:srgbClr val="000000"/>
                </a:solidFill>
              </a:rPr>
              <a:t>wzrost przychodów Grupy Kapitałowej w eksporcie na rynku </a:t>
            </a:r>
            <a:r>
              <a:rPr lang="pl-PL" altLang="pl-PL" sz="1400" dirty="0" smtClean="0">
                <a:solidFill>
                  <a:srgbClr val="000000"/>
                </a:solidFill>
              </a:rPr>
              <a:t>ukraińskim w III i IV kwartale.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pl-PL" altLang="pl-PL" sz="1400" dirty="0" smtClean="0"/>
              <a:t>Rezerwa na należności w </a:t>
            </a:r>
            <a:r>
              <a:rPr lang="pl-PL" altLang="pl-PL" sz="1400" dirty="0" smtClean="0"/>
              <a:t>IV kwartale.</a:t>
            </a:r>
            <a:endParaRPr lang="pl-PL" altLang="pl-PL" sz="1400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646186" y="1746888"/>
          <a:ext cx="7886700" cy="3564108"/>
        </p:xfrm>
        <a:graphic>
          <a:graphicData uri="http://schemas.openxmlformats.org/drawingml/2006/table">
            <a:tbl>
              <a:tblPr/>
              <a:tblGrid>
                <a:gridCol w="2605890">
                  <a:extLst>
                    <a:ext uri="{9D8B030D-6E8A-4147-A177-3AD203B41FA5}">
                      <a16:colId xmlns:a16="http://schemas.microsoft.com/office/drawing/2014/main" val="2085737107"/>
                    </a:ext>
                  </a:extLst>
                </a:gridCol>
                <a:gridCol w="1300069">
                  <a:extLst>
                    <a:ext uri="{9D8B030D-6E8A-4147-A177-3AD203B41FA5}">
                      <a16:colId xmlns:a16="http://schemas.microsoft.com/office/drawing/2014/main" val="2993452148"/>
                    </a:ext>
                  </a:extLst>
                </a:gridCol>
                <a:gridCol w="1328831">
                  <a:extLst>
                    <a:ext uri="{9D8B030D-6E8A-4147-A177-3AD203B41FA5}">
                      <a16:colId xmlns:a16="http://schemas.microsoft.com/office/drawing/2014/main" val="3379847999"/>
                    </a:ext>
                  </a:extLst>
                </a:gridCol>
                <a:gridCol w="1288564">
                  <a:extLst>
                    <a:ext uri="{9D8B030D-6E8A-4147-A177-3AD203B41FA5}">
                      <a16:colId xmlns:a16="http://schemas.microsoft.com/office/drawing/2014/main" val="2330328960"/>
                    </a:ext>
                  </a:extLst>
                </a:gridCol>
                <a:gridCol w="1363346">
                  <a:extLst>
                    <a:ext uri="{9D8B030D-6E8A-4147-A177-3AD203B41FA5}">
                      <a16:colId xmlns:a16="http://schemas.microsoft.com/office/drawing/2014/main" val="3740163149"/>
                    </a:ext>
                  </a:extLst>
                </a:gridCol>
              </a:tblGrid>
              <a:tr h="7333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 w tys. PLN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kwartał 2023 Wykonanie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kwartał 2023 Wykonanie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kwartał 2023 Wykonanie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kwartał 2023 Wykonanie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44882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43 462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46 687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50 116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63 460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99378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85164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-1 115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4 417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7 342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12 174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26725"/>
                  </a:ext>
                </a:extLst>
              </a:tr>
              <a:tr h="2144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71439"/>
                  </a:ext>
                </a:extLst>
              </a:tr>
              <a:tr h="2023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19029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amortyzacja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12 480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11 325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10 646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10 969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9578"/>
                  </a:ext>
                </a:extLst>
              </a:tr>
              <a:tr h="2300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7454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11 366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15 742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17 987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23 143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12725"/>
                  </a:ext>
                </a:extLst>
              </a:tr>
              <a:tr h="2144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66789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4132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ZYSK NETTO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-744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5 071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6 001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10 126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70462"/>
                  </a:ext>
                </a:extLst>
              </a:tr>
              <a:tr h="2144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648" marR="8648" marT="86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4012" y="692696"/>
            <a:ext cx="8572500" cy="74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</a:t>
            </a:r>
            <a:r>
              <a:rPr lang="pl-PL" sz="2200" b="1" spc="-20" dirty="0"/>
              <a:t>w</a:t>
            </a:r>
            <a:r>
              <a:rPr lang="pl-PL" sz="2200" b="1" spc="-20" dirty="0" smtClean="0"/>
              <a:t> roku 2023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oraz </a:t>
            </a:r>
            <a:r>
              <a:rPr lang="pl-PL" sz="2200" b="1" spc="-20" dirty="0" smtClean="0"/>
              <a:t>2022</a:t>
            </a:r>
            <a:endParaRPr lang="es-ES" sz="2200" b="1" dirty="0"/>
          </a:p>
        </p:txBody>
      </p:sp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199400" y="5564138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b="1" u="sng" dirty="0">
                <a:solidFill>
                  <a:srgbClr val="000000"/>
                </a:solidFill>
              </a:rPr>
              <a:t>Istotne zjawiska w </a:t>
            </a:r>
            <a:r>
              <a:rPr lang="pl-PL" altLang="pl-PL" sz="1400" b="1" u="sng" dirty="0" smtClean="0">
                <a:solidFill>
                  <a:srgbClr val="000000"/>
                </a:solidFill>
              </a:rPr>
              <a:t>2023 </a:t>
            </a:r>
            <a:r>
              <a:rPr lang="pl-PL" altLang="pl-PL" sz="1400" b="1" u="sng" dirty="0">
                <a:solidFill>
                  <a:srgbClr val="000000"/>
                </a:solidFill>
              </a:rPr>
              <a:t>roku:</a:t>
            </a:r>
          </a:p>
          <a:p>
            <a:pPr marL="342900" indent="-342900">
              <a:buFontTx/>
              <a:buAutoNum type="arabicPeriod"/>
            </a:pPr>
            <a:r>
              <a:rPr lang="pl-PL" altLang="pl-PL" sz="1400" dirty="0">
                <a:solidFill>
                  <a:srgbClr val="000000"/>
                </a:solidFill>
              </a:rPr>
              <a:t>Spadek przychodów w segmencie obsługi Budów budownictwa kubaturowego – mieszkaniowego został zrekompensowany wzrostem w segmencie budownictwa inżynieryjnego – drogowego (budowa mostów i wiaduktów), </a:t>
            </a:r>
          </a:p>
          <a:p>
            <a:pPr marL="342900" indent="-342900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Wzrost sprzedaży zagranicznej w związku z zapotrzebowaniem z </a:t>
            </a:r>
            <a:r>
              <a:rPr lang="pl-PL" altLang="pl-PL" sz="1400" dirty="0" smtClean="0">
                <a:solidFill>
                  <a:srgbClr val="000000"/>
                </a:solidFill>
              </a:rPr>
              <a:t>Ukrainy</a:t>
            </a:r>
            <a:endParaRPr lang="pl-PL" altLang="pl-PL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15157"/>
              </p:ext>
            </p:extLst>
          </p:nvPr>
        </p:nvGraphicFramePr>
        <p:xfrm>
          <a:off x="971600" y="1534011"/>
          <a:ext cx="6876305" cy="3937035"/>
        </p:xfrm>
        <a:graphic>
          <a:graphicData uri="http://schemas.openxmlformats.org/drawingml/2006/table">
            <a:tbl>
              <a:tblPr/>
              <a:tblGrid>
                <a:gridCol w="2746884">
                  <a:extLst>
                    <a:ext uri="{9D8B030D-6E8A-4147-A177-3AD203B41FA5}">
                      <a16:colId xmlns:a16="http://schemas.microsoft.com/office/drawing/2014/main" val="2733135923"/>
                    </a:ext>
                  </a:extLst>
                </a:gridCol>
                <a:gridCol w="1370410">
                  <a:extLst>
                    <a:ext uri="{9D8B030D-6E8A-4147-A177-3AD203B41FA5}">
                      <a16:colId xmlns:a16="http://schemas.microsoft.com/office/drawing/2014/main" val="2736399541"/>
                    </a:ext>
                  </a:extLst>
                </a:gridCol>
                <a:gridCol w="1400729">
                  <a:extLst>
                    <a:ext uri="{9D8B030D-6E8A-4147-A177-3AD203B41FA5}">
                      <a16:colId xmlns:a16="http://schemas.microsoft.com/office/drawing/2014/main" val="768798060"/>
                    </a:ext>
                  </a:extLst>
                </a:gridCol>
                <a:gridCol w="1358282">
                  <a:extLst>
                    <a:ext uri="{9D8B030D-6E8A-4147-A177-3AD203B41FA5}">
                      <a16:colId xmlns:a16="http://schemas.microsoft.com/office/drawing/2014/main" val="1709723712"/>
                    </a:ext>
                  </a:extLst>
                </a:gridCol>
              </a:tblGrid>
              <a:tr h="5189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 w tys.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/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08821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12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 krajowa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10910"/>
                  </a:ext>
                </a:extLst>
              </a:tr>
              <a:tr h="1973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sprzedaż zagraniczna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22 897</a:t>
                      </a:r>
                      <a:endParaRPr lang="pl-PL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  <a:endParaRPr lang="pl-PL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86938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71038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7891"/>
                  </a:ext>
                </a:extLst>
              </a:tr>
              <a:tr h="2265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36206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9400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amortyzacja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43351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7853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80902"/>
                  </a:ext>
                </a:extLst>
              </a:tr>
              <a:tr h="2265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340382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75379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ZYSK NETTO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92396"/>
                  </a:ext>
                </a:extLst>
              </a:tr>
              <a:tr h="2265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6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50" y="571499"/>
            <a:ext cx="8572500" cy="827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rok 2023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2022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2241" y="4869160"/>
            <a:ext cx="8647113" cy="1384995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nabycie szalunków 	</a:t>
            </a:r>
            <a:r>
              <a:rPr lang="pl-PL" sz="1400" dirty="0" smtClean="0">
                <a:solidFill>
                  <a:prstClr val="black"/>
                </a:solidFill>
              </a:rPr>
              <a:t> -42m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-70m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Kap. Prac. (gł. </a:t>
            </a:r>
            <a:r>
              <a:rPr lang="pl-PL" sz="1400" dirty="0" err="1">
                <a:solidFill>
                  <a:prstClr val="black"/>
                </a:solidFill>
              </a:rPr>
              <a:t>Zobow</a:t>
            </a:r>
            <a:r>
              <a:rPr lang="pl-PL" sz="1400" dirty="0">
                <a:solidFill>
                  <a:prstClr val="black"/>
                </a:solidFill>
              </a:rPr>
              <a:t>.)	 </a:t>
            </a:r>
            <a:r>
              <a:rPr lang="pl-PL" sz="1400" dirty="0" smtClean="0">
                <a:solidFill>
                  <a:prstClr val="black"/>
                </a:solidFill>
              </a:rPr>
              <a:t>-21m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+10m zł w 2022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</a:t>
            </a:r>
            <a:r>
              <a:rPr lang="pl-PL" sz="1400" dirty="0">
                <a:solidFill>
                  <a:prstClr val="black"/>
                </a:solidFill>
              </a:rPr>
              <a:t>inwestycyjna:	</a:t>
            </a:r>
            <a:r>
              <a:rPr lang="pl-PL" sz="1400" dirty="0" smtClean="0">
                <a:solidFill>
                  <a:prstClr val="black"/>
                </a:solidFill>
              </a:rPr>
              <a:t>spłata </a:t>
            </a:r>
            <a:r>
              <a:rPr lang="pl-PL" sz="1400" dirty="0">
                <a:solidFill>
                  <a:prstClr val="black"/>
                </a:solidFill>
              </a:rPr>
              <a:t>(udziel.) pożyczek 	</a:t>
            </a:r>
            <a:r>
              <a:rPr lang="pl-PL" sz="1400" dirty="0" smtClean="0">
                <a:solidFill>
                  <a:prstClr val="black"/>
                </a:solidFill>
              </a:rPr>
              <a:t> +11m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-2,5m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  <a:endParaRPr lang="pl-PL" sz="1400" dirty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finansowa:	wypłata dywidendy         	 </a:t>
            </a:r>
            <a:r>
              <a:rPr lang="pl-PL" sz="1400" dirty="0" smtClean="0">
                <a:solidFill>
                  <a:prstClr val="black"/>
                </a:solidFill>
              </a:rPr>
              <a:t> -20m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2023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   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61977"/>
              </p:ext>
            </p:extLst>
          </p:nvPr>
        </p:nvGraphicFramePr>
        <p:xfrm>
          <a:off x="977900" y="1556792"/>
          <a:ext cx="7188200" cy="2705100"/>
        </p:xfrm>
        <a:graphic>
          <a:graphicData uri="http://schemas.openxmlformats.org/drawingml/2006/table">
            <a:tbl>
              <a:tblPr/>
              <a:tblGrid>
                <a:gridCol w="2871477">
                  <a:extLst>
                    <a:ext uri="{9D8B030D-6E8A-4147-A177-3AD203B41FA5}">
                      <a16:colId xmlns:a16="http://schemas.microsoft.com/office/drawing/2014/main" val="1439849535"/>
                    </a:ext>
                  </a:extLst>
                </a:gridCol>
                <a:gridCol w="1432569">
                  <a:extLst>
                    <a:ext uri="{9D8B030D-6E8A-4147-A177-3AD203B41FA5}">
                      <a16:colId xmlns:a16="http://schemas.microsoft.com/office/drawing/2014/main" val="2014225951"/>
                    </a:ext>
                  </a:extLst>
                </a:gridCol>
                <a:gridCol w="1464263">
                  <a:extLst>
                    <a:ext uri="{9D8B030D-6E8A-4147-A177-3AD203B41FA5}">
                      <a16:colId xmlns:a16="http://schemas.microsoft.com/office/drawing/2014/main" val="3264798767"/>
                    </a:ext>
                  </a:extLst>
                </a:gridCol>
                <a:gridCol w="1419891">
                  <a:extLst>
                    <a:ext uri="{9D8B030D-6E8A-4147-A177-3AD203B41FA5}">
                      <a16:colId xmlns:a16="http://schemas.microsoft.com/office/drawing/2014/main" val="2561416232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 w tys.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Wykonanie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 /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50246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operacyjnej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9942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inwestycyjnej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02937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gospodarczej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3 605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19481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Przepływy z działalności finansowej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-436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8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Rynek budowlany w Polsce w 2023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www.ulmaconstruction.pl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altLang="pl-PL" sz="1600" dirty="0">
                <a:solidFill>
                  <a:srgbClr val="404040"/>
                </a:solidFill>
              </a:rPr>
              <a:t>Podstawowe wskaźniki </a:t>
            </a:r>
            <a:r>
              <a:rPr lang="pl-PL" altLang="pl-PL" sz="1600" dirty="0">
                <a:solidFill>
                  <a:schemeClr val="tx1"/>
                </a:solidFill>
              </a:rPr>
              <a:t>makroekonomiczne </a:t>
            </a:r>
            <a:r>
              <a:rPr lang="pl-PL" altLang="pl-PL" sz="1600" dirty="0" smtClean="0">
                <a:solidFill>
                  <a:schemeClr val="tx1"/>
                </a:solidFill>
              </a:rPr>
              <a:t>w latach 2023 i </a:t>
            </a:r>
            <a:r>
              <a:rPr lang="pl-PL" altLang="pl-PL" sz="1600" dirty="0">
                <a:solidFill>
                  <a:schemeClr val="tx1"/>
                </a:solidFill>
              </a:rPr>
              <a:t>2022</a:t>
            </a:r>
            <a:endParaRPr lang="es-ES" altLang="pl-PL" sz="1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2023 r.</a:t>
            </a:r>
            <a:endParaRPr lang="es-ES" dirty="0"/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416061" y="6421078"/>
            <a:ext cx="525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 dirty="0"/>
              <a:t>Źródło: GUS; dane wstępne 2023 </a:t>
            </a:r>
            <a:r>
              <a:rPr lang="pl-PL" altLang="pl-PL" sz="1400" i="1" dirty="0" smtClean="0">
                <a:solidFill>
                  <a:srgbClr val="FF0000"/>
                </a:solidFill>
              </a:rPr>
              <a:t>oraz</a:t>
            </a:r>
            <a:r>
              <a:rPr lang="pl-PL" altLang="pl-PL" sz="1400" i="1" dirty="0" smtClean="0"/>
              <a:t> </a:t>
            </a:r>
            <a:r>
              <a:rPr lang="pl-PL" altLang="pl-PL" sz="1400" i="1" dirty="0"/>
              <a:t>dane za 2022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22B6B0E-2F22-4537-BBA9-206EB46FFF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6061" y="2170232"/>
          <a:ext cx="6911975" cy="3546477"/>
        </p:xfrm>
        <a:graphic>
          <a:graphicData uri="http://schemas.openxmlformats.org/drawingml/2006/table">
            <a:tbl>
              <a:tblPr/>
              <a:tblGrid>
                <a:gridCol w="398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044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0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Dynamika PKB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0,2%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9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Inflacja (CPI)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11,4%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Stopa bezrobocia (na koniec okresu)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5,1%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2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Dynamika nakładów brutto na środki trwałe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8,4%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76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Realna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ynamika produkcji budowlano-montażowej (pow. 9 pracowników)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5,1%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82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600" b="1" dirty="0"/>
              <a:t>Dynamika produkcji </a:t>
            </a:r>
            <a:r>
              <a:rPr lang="pl-PL" sz="1600" b="1" dirty="0">
                <a:solidFill>
                  <a:schemeClr val="tx1"/>
                </a:solidFill>
              </a:rPr>
              <a:t>budowlano-montażowej </a:t>
            </a:r>
            <a:r>
              <a:rPr lang="pl-PL" sz="1600" b="1" dirty="0" smtClean="0">
                <a:solidFill>
                  <a:schemeClr val="tx1"/>
                </a:solidFill>
              </a:rPr>
              <a:t>w latach 2023 i </a:t>
            </a:r>
            <a:r>
              <a:rPr lang="pl-PL" sz="1600" b="1" dirty="0">
                <a:solidFill>
                  <a:schemeClr val="tx1"/>
                </a:solidFill>
              </a:rPr>
              <a:t>2022 </a:t>
            </a:r>
          </a:p>
          <a:p>
            <a:r>
              <a:rPr lang="pl-PL" dirty="0"/>
              <a:t>(dla firm zatrudniających pow. 9 pracowników, r/r)</a:t>
            </a:r>
          </a:p>
          <a:p>
            <a:r>
              <a:rPr lang="pl-PL" b="1" dirty="0"/>
              <a:t>Zmiany nominalne skorygowane o dynamikę cen</a:t>
            </a:r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2023 r.</a:t>
            </a:r>
            <a:endParaRPr lang="es-ES" dirty="0"/>
          </a:p>
        </p:txBody>
      </p:sp>
      <p:sp>
        <p:nvSpPr>
          <p:cNvPr id="7" name="pole tekstowe 3">
            <a:extLst>
              <a:ext uri="{FF2B5EF4-FFF2-40B4-BE49-F238E27FC236}">
                <a16:creationId xmlns:a16="http://schemas.microsoft.com/office/drawing/2014/main" id="{508A49E4-3A28-47A9-AB7E-323ACA32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309320"/>
            <a:ext cx="7339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200" i="1" dirty="0"/>
              <a:t>Źródło: GUS</a:t>
            </a:r>
          </a:p>
          <a:p>
            <a:pPr eaLnBrk="1" hangingPunct="1"/>
            <a:r>
              <a:rPr lang="pl-PL" altLang="pl-PL" sz="1200" i="1" dirty="0"/>
              <a:t>Dynamika zmian PBM w poszczególnych miesiącach w stosunku do analogicznego miesiąca poprzedniego roku</a:t>
            </a:r>
          </a:p>
        </p:txBody>
      </p:sp>
      <p:graphicFrame>
        <p:nvGraphicFramePr>
          <p:cNvPr id="9" name="Wykres 5">
            <a:extLst>
              <a:ext uri="{FF2B5EF4-FFF2-40B4-BE49-F238E27FC236}">
                <a16:creationId xmlns:a16="http://schemas.microsoft.com/office/drawing/2014/main" id="{9FCEDC59-4134-43C8-B302-0BF6A022BCE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29104" y="2462795"/>
          <a:ext cx="5944803" cy="413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65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400" b="1" dirty="0"/>
              <a:t>Produkcja </a:t>
            </a:r>
            <a:r>
              <a:rPr lang="pl-PL" sz="1400" b="1" dirty="0" smtClean="0"/>
              <a:t>budowlano </a:t>
            </a:r>
            <a:r>
              <a:rPr lang="pl-PL" sz="1400" b="1" dirty="0"/>
              <a:t>– montażowa w Polsce </a:t>
            </a:r>
            <a:r>
              <a:rPr lang="pl-PL" sz="1400" b="1" dirty="0" smtClean="0"/>
              <a:t>2023 </a:t>
            </a:r>
            <a:r>
              <a:rPr lang="pl-PL" sz="1400" b="1" dirty="0"/>
              <a:t>vs </a:t>
            </a:r>
            <a:r>
              <a:rPr lang="pl-PL" sz="1400" b="1" dirty="0" smtClean="0"/>
              <a:t>2022</a:t>
            </a:r>
          </a:p>
          <a:p>
            <a:r>
              <a:rPr lang="pl-PL" sz="1400" dirty="0"/>
              <a:t>Obszar działania ULMA CONSTRUCCION POLSKA S.A. w porównaniu z całym rynkiem budowlanym dla firm zatrudniających &gt;9 </a:t>
            </a:r>
            <a:r>
              <a:rPr lang="pl-PL" sz="1400" dirty="0" smtClean="0"/>
              <a:t>osób, </a:t>
            </a:r>
            <a:r>
              <a:rPr lang="pl-PL" sz="1400" b="1" dirty="0" smtClean="0"/>
              <a:t>wartości nominalne</a:t>
            </a:r>
            <a:endParaRPr lang="pl-PL" sz="1400" b="1" dirty="0"/>
          </a:p>
          <a:p>
            <a:endParaRPr lang="es-ES" sz="14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2023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89999"/>
              </p:ext>
            </p:extLst>
          </p:nvPr>
        </p:nvGraphicFramePr>
        <p:xfrm>
          <a:off x="1562862" y="2820405"/>
          <a:ext cx="6770918" cy="2908300"/>
        </p:xfrm>
        <a:graphic>
          <a:graphicData uri="http://schemas.openxmlformats.org/drawingml/2006/table">
            <a:tbl>
              <a:tblPr/>
              <a:tblGrid>
                <a:gridCol w="4699509">
                  <a:extLst>
                    <a:ext uri="{9D8B030D-6E8A-4147-A177-3AD203B41FA5}">
                      <a16:colId xmlns:a16="http://schemas.microsoft.com/office/drawing/2014/main" val="6079471"/>
                    </a:ext>
                  </a:extLst>
                </a:gridCol>
                <a:gridCol w="659022">
                  <a:extLst>
                    <a:ext uri="{9D8B030D-6E8A-4147-A177-3AD203B41FA5}">
                      <a16:colId xmlns:a16="http://schemas.microsoft.com/office/drawing/2014/main" val="574453371"/>
                    </a:ext>
                  </a:extLst>
                </a:gridCol>
                <a:gridCol w="609716">
                  <a:extLst>
                    <a:ext uri="{9D8B030D-6E8A-4147-A177-3AD203B41FA5}">
                      <a16:colId xmlns:a16="http://schemas.microsoft.com/office/drawing/2014/main" val="510334025"/>
                    </a:ext>
                  </a:extLst>
                </a:gridCol>
                <a:gridCol w="802671">
                  <a:extLst>
                    <a:ext uri="{9D8B030D-6E8A-4147-A177-3AD203B41FA5}">
                      <a16:colId xmlns:a16="http://schemas.microsoft.com/office/drawing/2014/main" val="4207102875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63342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2023*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2022*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r/r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223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mieszkaniowy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24 531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24 970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-1,8%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248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niemieszkaniowy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31 875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25 063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2726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wiadukty,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tunele, estakady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4 133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4 051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9435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Pozostała część sektora inżynieryjnego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58 322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46 494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50812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przemysłowy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555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30 897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3856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sektory obsługiwane przez ULMA CONCTRUCCION POLSKA S. A.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r>
                        <a:rPr lang="pl-PL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094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84 981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756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 budowlano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montażowa (zmiana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nominalna)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164 564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142 704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48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*Dane</a:t>
                      </a:r>
                      <a:r>
                        <a:rPr lang="pl-PL" sz="11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prezentowane w milionach złotych.</a:t>
                      </a:r>
                      <a:endParaRPr lang="pl-PL" sz="11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373216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Według wstępnego szacunku </a:t>
            </a:r>
            <a:r>
              <a:rPr lang="pl-PL" b="1" dirty="0">
                <a:solidFill>
                  <a:schemeClr val="tx1"/>
                </a:solidFill>
              </a:rPr>
              <a:t>produkt krajowy brutto (PKB)</a:t>
            </a:r>
            <a:r>
              <a:rPr lang="pl-PL" dirty="0">
                <a:solidFill>
                  <a:schemeClr val="tx1"/>
                </a:solidFill>
              </a:rPr>
              <a:t> w 2023 r. był realnie wyższy o 0,2% w porównaniu z 2022 r., wobec wzrostu o 5,3% w 2022 r. (w cenach stałych roku poprzedniego</a:t>
            </a:r>
            <a:r>
              <a:rPr lang="pl-PL" dirty="0" smtClean="0">
                <a:solidFill>
                  <a:schemeClr val="tx1"/>
                </a:solidFill>
              </a:rPr>
              <a:t>).</a:t>
            </a:r>
            <a:r>
              <a:rPr lang="pl-PL" baseline="30000" dirty="0">
                <a:solidFill>
                  <a:schemeClr val="tx1"/>
                </a:solidFill>
              </a:rPr>
              <a:t> </a:t>
            </a:r>
            <a:endParaRPr lang="pl-PL" baseline="30000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Publikowane </a:t>
            </a:r>
            <a:r>
              <a:rPr lang="pl-PL" dirty="0">
                <a:solidFill>
                  <a:schemeClr val="tx1"/>
                </a:solidFill>
              </a:rPr>
              <a:t>od kilku miesięcy dane o aktywności ekonomicznej pokazują, że jeszcze jest za wcześnie, żeby mówić o trwałym ożywieniu w polskiej gospodarce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chemeClr val="tx1"/>
                </a:solidFill>
              </a:rPr>
              <a:t>Ceny towarów i usług konsumpcyjnych w grudniu 2023 r. w porównaniu z analogicznym miesiącem ub. roku wzrosły o 6,2% (przy wzroście cen usług – o 8,2% i towarów – o 5,5%). Szacuje się, że </a:t>
            </a:r>
            <a:r>
              <a:rPr lang="pl-PL" b="1" dirty="0">
                <a:solidFill>
                  <a:schemeClr val="tx1"/>
                </a:solidFill>
              </a:rPr>
              <a:t>inflacja średnioroczna </a:t>
            </a:r>
            <a:r>
              <a:rPr lang="pl-PL" dirty="0">
                <a:solidFill>
                  <a:schemeClr val="tx1"/>
                </a:solidFill>
              </a:rPr>
              <a:t>wyniosła w ubiegłym roku </a:t>
            </a:r>
            <a:r>
              <a:rPr lang="pl-PL" b="1" dirty="0">
                <a:solidFill>
                  <a:schemeClr val="tx1"/>
                </a:solidFill>
              </a:rPr>
              <a:t>11,4%</a:t>
            </a:r>
            <a:r>
              <a:rPr lang="pl-PL" dirty="0">
                <a:solidFill>
                  <a:schemeClr val="tx1"/>
                </a:solidFill>
              </a:rPr>
              <a:t>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Jak wynika z danych </a:t>
            </a:r>
            <a:r>
              <a:rPr lang="pl-PL" dirty="0" smtClean="0">
                <a:solidFill>
                  <a:schemeClr val="tx1"/>
                </a:solidFill>
              </a:rPr>
              <a:t>wstępnych GUS, </a:t>
            </a:r>
            <a:r>
              <a:rPr lang="pl-PL" dirty="0">
                <a:solidFill>
                  <a:schemeClr val="tx1"/>
                </a:solidFill>
              </a:rPr>
              <a:t>po pełnych dwunastu miesiącach roku </a:t>
            </a:r>
            <a:r>
              <a:rPr lang="pl-PL" b="1" dirty="0">
                <a:solidFill>
                  <a:schemeClr val="tx1"/>
                </a:solidFill>
              </a:rPr>
              <a:t>produkcja budowlana</a:t>
            </a:r>
            <a:r>
              <a:rPr lang="pl-PL" dirty="0">
                <a:solidFill>
                  <a:schemeClr val="tx1"/>
                </a:solidFill>
              </a:rPr>
              <a:t> odnotowała </a:t>
            </a:r>
            <a:r>
              <a:rPr lang="pl-PL" b="1" dirty="0">
                <a:solidFill>
                  <a:schemeClr val="tx1"/>
                </a:solidFill>
              </a:rPr>
              <a:t>realny wzrost o </a:t>
            </a:r>
            <a:r>
              <a:rPr lang="pl-PL" b="1" dirty="0" smtClean="0">
                <a:solidFill>
                  <a:schemeClr val="tx1"/>
                </a:solidFill>
              </a:rPr>
              <a:t>5,1%, </a:t>
            </a:r>
            <a:r>
              <a:rPr lang="pl-PL" dirty="0">
                <a:solidFill>
                  <a:schemeClr val="tx1"/>
                </a:solidFill>
              </a:rPr>
              <a:t>na który złożyły się: 11,3% wzrost w gronie wykonawców inżynieryjnych, zwyżka o 4,7% wśród firm specjalistycznych oraz 1,3% spadek wśród firm wznoszących budynki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BUDOWNICTWO MIESZKANIOWE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Od </a:t>
            </a:r>
            <a:r>
              <a:rPr lang="pl-PL" dirty="0">
                <a:solidFill>
                  <a:schemeClr val="tx1"/>
                </a:solidFill>
              </a:rPr>
              <a:t>wielu miesięcy ma miejsce duży </a:t>
            </a:r>
            <a:r>
              <a:rPr lang="pl-PL" b="1" dirty="0">
                <a:solidFill>
                  <a:schemeClr val="tx1"/>
                </a:solidFill>
              </a:rPr>
              <a:t>spadek aktywności inwestorów w budownictwie mieszkaniowym</a:t>
            </a:r>
            <a:r>
              <a:rPr lang="pl-PL" dirty="0">
                <a:solidFill>
                  <a:schemeClr val="tx1"/>
                </a:solidFill>
              </a:rPr>
              <a:t>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grudniu </a:t>
            </a:r>
            <a:r>
              <a:rPr lang="pl-PL" b="1" dirty="0" smtClean="0">
                <a:solidFill>
                  <a:schemeClr val="tx1"/>
                </a:solidFill>
              </a:rPr>
              <a:t>2023 </a:t>
            </a:r>
            <a:r>
              <a:rPr lang="pl-PL" dirty="0">
                <a:solidFill>
                  <a:schemeClr val="tx1"/>
                </a:solidFill>
              </a:rPr>
              <a:t>odnotowano blisko 8% wzrost r/r w obszarze </a:t>
            </a:r>
            <a:r>
              <a:rPr lang="pl-PL" b="1" dirty="0">
                <a:solidFill>
                  <a:schemeClr val="tx1"/>
                </a:solidFill>
              </a:rPr>
              <a:t>pozwoleń na budowę </a:t>
            </a:r>
            <a:r>
              <a:rPr lang="pl-PL" dirty="0" smtClean="0">
                <a:solidFill>
                  <a:schemeClr val="tx1"/>
                </a:solidFill>
              </a:rPr>
              <a:t>oraz </a:t>
            </a:r>
            <a:r>
              <a:rPr lang="pl-PL" dirty="0">
                <a:solidFill>
                  <a:schemeClr val="tx1"/>
                </a:solidFill>
              </a:rPr>
              <a:t>46% wzrost liczby lokali, których </a:t>
            </a:r>
            <a:r>
              <a:rPr lang="pl-PL" b="1" dirty="0">
                <a:solidFill>
                  <a:schemeClr val="tx1"/>
                </a:solidFill>
              </a:rPr>
              <a:t>budowę </a:t>
            </a:r>
            <a:r>
              <a:rPr lang="pl-PL" b="1" dirty="0" smtClean="0">
                <a:solidFill>
                  <a:schemeClr val="tx1"/>
                </a:solidFill>
              </a:rPr>
              <a:t>rozpoczęto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całym 2023</a:t>
            </a:r>
            <a:r>
              <a:rPr lang="pl-PL" dirty="0">
                <a:solidFill>
                  <a:schemeClr val="tx1"/>
                </a:solidFill>
              </a:rPr>
              <a:t> roku liczba mieszkań, na które </a:t>
            </a:r>
            <a:r>
              <a:rPr lang="pl-PL" b="1" dirty="0">
                <a:solidFill>
                  <a:schemeClr val="tx1"/>
                </a:solidFill>
              </a:rPr>
              <a:t>wydano pozwolenia </a:t>
            </a:r>
            <a:r>
              <a:rPr lang="pl-PL" dirty="0">
                <a:solidFill>
                  <a:schemeClr val="tx1"/>
                </a:solidFill>
              </a:rPr>
              <a:t>wyniosła 241 tys. (spadek o 19% r/r), liczba lokali </a:t>
            </a:r>
            <a:r>
              <a:rPr lang="pl-PL" b="1" dirty="0">
                <a:solidFill>
                  <a:schemeClr val="tx1"/>
                </a:solidFill>
              </a:rPr>
              <a:t>rozpoczętych</a:t>
            </a:r>
            <a:r>
              <a:rPr lang="pl-PL" dirty="0">
                <a:solidFill>
                  <a:schemeClr val="tx1"/>
                </a:solidFill>
              </a:rPr>
              <a:t> wyniosła 189 tys. (spadek o 6% r/r), natomiast liczba mieszkań </a:t>
            </a:r>
            <a:r>
              <a:rPr lang="pl-PL" b="1" dirty="0">
                <a:solidFill>
                  <a:schemeClr val="tx1"/>
                </a:solidFill>
              </a:rPr>
              <a:t>oddanych do użytkowania </a:t>
            </a:r>
            <a:r>
              <a:rPr lang="pl-PL" dirty="0">
                <a:solidFill>
                  <a:schemeClr val="tx1"/>
                </a:solidFill>
              </a:rPr>
              <a:t>wyniosła 220 tys. (spadek o blisko 8% r/r</a:t>
            </a:r>
            <a:r>
              <a:rPr lang="pl-PL" dirty="0" smtClean="0">
                <a:solidFill>
                  <a:schemeClr val="tx1"/>
                </a:solidFill>
              </a:rPr>
              <a:t>).</a:t>
            </a:r>
          </a:p>
          <a:p>
            <a:r>
              <a:rPr lang="pl-PL" b="1" dirty="0">
                <a:solidFill>
                  <a:schemeClr val="tx1"/>
                </a:solidFill>
              </a:rPr>
              <a:t>Produkcja budowlano – montażowa </a:t>
            </a:r>
            <a:r>
              <a:rPr lang="pl-PL" dirty="0">
                <a:solidFill>
                  <a:schemeClr val="tx1"/>
                </a:solidFill>
              </a:rPr>
              <a:t>w segmencie mieszkaniowym spadła nominalnie o 1,8% r/r, co w ujęciu realnym oznacza około </a:t>
            </a:r>
            <a:r>
              <a:rPr lang="pl-PL" b="1" dirty="0">
                <a:solidFill>
                  <a:schemeClr val="tx1"/>
                </a:solidFill>
              </a:rPr>
              <a:t>18% spadek r/r </a:t>
            </a:r>
            <a:r>
              <a:rPr lang="pl-PL" dirty="0">
                <a:solidFill>
                  <a:schemeClr val="tx1"/>
                </a:solidFill>
              </a:rPr>
              <a:t>(wobec 22% spadku po pierwszych trzech kwartałach roku). Są to pierwsze spadki produkcji w budownictwie mieszkaniowym od wielu lat i prognozuje się, że w nadchodzących kwartałach dynamika w tym segmencie pozostanie jeszcze ujemna.</a:t>
            </a: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2023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7295388" cy="5395090"/>
          </a:xfrm>
        </p:spPr>
        <p:txBody>
          <a:bodyPr/>
          <a:lstStyle/>
          <a:p>
            <a:pPr marL="0" indent="0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BUDOWNICTWO NIEMIESZKANIOWE</a:t>
            </a:r>
          </a:p>
          <a:p>
            <a:r>
              <a:rPr lang="pl-PL" dirty="0">
                <a:solidFill>
                  <a:schemeClr val="tx1"/>
                </a:solidFill>
              </a:rPr>
              <a:t>Rok 2023 pod względem dynamiki produkcji budowlanej był okresem wzrostów w budownictwie niemieszkaniowym. Nominalny wzrost produkcji wyniósł </a:t>
            </a:r>
            <a:r>
              <a:rPr lang="pl-PL" b="1" dirty="0">
                <a:solidFill>
                  <a:schemeClr val="tx1"/>
                </a:solidFill>
              </a:rPr>
              <a:t>27,2% (</a:t>
            </a:r>
            <a:r>
              <a:rPr lang="pl-PL" b="1" dirty="0" smtClean="0">
                <a:solidFill>
                  <a:schemeClr val="tx1"/>
                </a:solidFill>
              </a:rPr>
              <a:t>r/r), </a:t>
            </a:r>
            <a:r>
              <a:rPr lang="pl-PL" dirty="0">
                <a:solidFill>
                  <a:schemeClr val="tx1"/>
                </a:solidFill>
              </a:rPr>
              <a:t>jednak należy pamiętać, że w ujęciu </a:t>
            </a:r>
            <a:r>
              <a:rPr lang="pl-PL" b="1" dirty="0">
                <a:solidFill>
                  <a:schemeClr val="tx1"/>
                </a:solidFill>
              </a:rPr>
              <a:t>realnym</a:t>
            </a:r>
            <a:r>
              <a:rPr lang="pl-PL" dirty="0">
                <a:solidFill>
                  <a:schemeClr val="tx1"/>
                </a:solidFill>
              </a:rPr>
              <a:t> wyniósł on ok. 15</a:t>
            </a:r>
            <a:r>
              <a:rPr lang="pl-PL" dirty="0" smtClean="0">
                <a:solidFill>
                  <a:schemeClr val="tx1"/>
                </a:solidFill>
              </a:rPr>
              <a:t>%.</a:t>
            </a:r>
          </a:p>
          <a:p>
            <a:r>
              <a:rPr lang="pl-PL" dirty="0">
                <a:solidFill>
                  <a:schemeClr val="tx1"/>
                </a:solidFill>
              </a:rPr>
              <a:t>Spośród wszystkich segmentów budownictwa niemieszkaniowego </a:t>
            </a:r>
            <a:r>
              <a:rPr lang="pl-PL" b="1" dirty="0">
                <a:solidFill>
                  <a:schemeClr val="tx1"/>
                </a:solidFill>
              </a:rPr>
              <a:t>największe nominalne wzrosty </a:t>
            </a:r>
            <a:r>
              <a:rPr lang="pl-PL" dirty="0">
                <a:solidFill>
                  <a:schemeClr val="tx1"/>
                </a:solidFill>
              </a:rPr>
              <a:t>odnotowano w przypadku obiektów kulturalnych, edukacyjnych i medycznych (wzrost o 41% r/r.), obiektów handlowo – usługowych (wzrost o 21,7% r/r.) oraz hoteli i budynków zakwaterowania turystycznego (wzrost o 17,3% r/r.).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Najsłabiej w całym 2023 roku </a:t>
            </a:r>
            <a:r>
              <a:rPr lang="pl-PL" dirty="0">
                <a:solidFill>
                  <a:schemeClr val="tx1"/>
                </a:solidFill>
              </a:rPr>
              <a:t>wypadł segment obejmujący budynki transportu i łączności (nominalny wzrost o 0,5% r/r.).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Udział sektora niemieszkaniowego w produkcji budowlanej firm zatrudniających ponad 9 pracowników wynosi obecnie 30% (wobec 32-33% w minionych kilku latach). </a:t>
            </a: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BUDOWNICTWO INŻYNIERYJNE</a:t>
            </a:r>
          </a:p>
          <a:p>
            <a:r>
              <a:rPr lang="pl-PL" dirty="0">
                <a:solidFill>
                  <a:schemeClr val="tx1"/>
                </a:solidFill>
              </a:rPr>
              <a:t>  Wstępne dane o produkcji budowlanej </a:t>
            </a:r>
            <a:r>
              <a:rPr lang="pl-PL" dirty="0" smtClean="0">
                <a:solidFill>
                  <a:schemeClr val="tx1"/>
                </a:solidFill>
              </a:rPr>
              <a:t>za 2023 </a:t>
            </a:r>
            <a:r>
              <a:rPr lang="pl-PL" dirty="0">
                <a:solidFill>
                  <a:schemeClr val="tx1"/>
                </a:solidFill>
              </a:rPr>
              <a:t>r. wskazują na utrzymanie się dynamiki w sektorze inżynieryjnym - </a:t>
            </a:r>
            <a:r>
              <a:rPr lang="pl-PL" b="1" dirty="0">
                <a:solidFill>
                  <a:schemeClr val="tx1"/>
                </a:solidFill>
              </a:rPr>
              <a:t>nominalny wzrost </a:t>
            </a:r>
            <a:r>
              <a:rPr lang="pl-PL" dirty="0">
                <a:solidFill>
                  <a:schemeClr val="tx1"/>
                </a:solidFill>
              </a:rPr>
              <a:t>po czterech kwartałach wyniósł dla całego sektora 23,5% r/r. Uwzględniając jednak stopę inflacji w budownictwie, oznacza to </a:t>
            </a:r>
            <a:r>
              <a:rPr lang="pl-PL" b="1" dirty="0">
                <a:solidFill>
                  <a:schemeClr val="tx1"/>
                </a:solidFill>
              </a:rPr>
              <a:t>dynamikę realną w okolicach 14</a:t>
            </a:r>
            <a:r>
              <a:rPr lang="pl-PL" b="1" dirty="0" smtClean="0">
                <a:solidFill>
                  <a:schemeClr val="tx1"/>
                </a:solidFill>
              </a:rPr>
              <a:t>%.</a:t>
            </a:r>
          </a:p>
          <a:p>
            <a:r>
              <a:rPr lang="pl-PL" dirty="0">
                <a:solidFill>
                  <a:schemeClr val="tx1"/>
                </a:solidFill>
              </a:rPr>
              <a:t>W całym 2023 r. </a:t>
            </a:r>
            <a:r>
              <a:rPr lang="pl-PL" b="1" dirty="0">
                <a:solidFill>
                  <a:schemeClr val="tx1"/>
                </a:solidFill>
              </a:rPr>
              <a:t>najlepsze nominalne dynamiki produkcji budowlano – montażowej </a:t>
            </a:r>
            <a:r>
              <a:rPr lang="pl-PL" dirty="0">
                <a:solidFill>
                  <a:schemeClr val="tx1"/>
                </a:solidFill>
              </a:rPr>
              <a:t>odnotowano w przypadku rurociągów sieci rozdzielczych (wzrost o 31,2% r/r.), dróg i autostrad (wzrost o 27,3% r/r.) oraz w segmencie kolejowym (wzrost o 14,9% r/r.).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 najważniejszym z punktu widzenia Spółki segmencie obejmującym budowę </a:t>
            </a:r>
            <a:r>
              <a:rPr lang="pl-PL" b="1" dirty="0">
                <a:solidFill>
                  <a:schemeClr val="tx1"/>
                </a:solidFill>
              </a:rPr>
              <a:t>mostów, wiaduktów, estakad i tuneli </a:t>
            </a:r>
            <a:r>
              <a:rPr lang="pl-PL" dirty="0">
                <a:solidFill>
                  <a:schemeClr val="tx1"/>
                </a:solidFill>
              </a:rPr>
              <a:t>odnotowano w całym 2023 roku nominalny wzrost o 2% r/r.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 grudniu w obszarze budowy dróg ekspresowych i autostrad ogłoszono </a:t>
            </a:r>
            <a:r>
              <a:rPr lang="pl-PL" b="1" dirty="0">
                <a:solidFill>
                  <a:schemeClr val="tx1"/>
                </a:solidFill>
              </a:rPr>
              <a:t>przetargi</a:t>
            </a:r>
            <a:r>
              <a:rPr lang="pl-PL" dirty="0">
                <a:solidFill>
                  <a:schemeClr val="tx1"/>
                </a:solidFill>
              </a:rPr>
              <a:t> na budowę 17 km nowych tras oraz </a:t>
            </a:r>
            <a:r>
              <a:rPr lang="pl-PL" b="1" dirty="0">
                <a:solidFill>
                  <a:schemeClr val="tx1"/>
                </a:solidFill>
              </a:rPr>
              <a:t>zakontraktowano</a:t>
            </a:r>
            <a:r>
              <a:rPr lang="pl-PL" dirty="0">
                <a:solidFill>
                  <a:schemeClr val="tx1"/>
                </a:solidFill>
              </a:rPr>
              <a:t> trasy o długości 33 km. Do </a:t>
            </a:r>
            <a:r>
              <a:rPr lang="pl-PL" b="1" dirty="0">
                <a:solidFill>
                  <a:schemeClr val="tx1"/>
                </a:solidFill>
              </a:rPr>
              <a:t>użytkowania</a:t>
            </a:r>
            <a:r>
              <a:rPr lang="pl-PL" dirty="0">
                <a:solidFill>
                  <a:schemeClr val="tx1"/>
                </a:solidFill>
              </a:rPr>
              <a:t> nie oddano żadnych nowych tras. 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12776"/>
            <a:ext cx="7295388" cy="4961122"/>
          </a:xfrm>
        </p:spPr>
        <p:txBody>
          <a:bodyPr/>
          <a:lstStyle/>
          <a:p>
            <a:r>
              <a:rPr lang="pl-PL" sz="1600" dirty="0"/>
              <a:t>Struktura przychodów ULMA wg sektorów</a:t>
            </a:r>
            <a:endParaRPr lang="es-ES" sz="16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2023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63377"/>
              </p:ext>
            </p:extLst>
          </p:nvPr>
        </p:nvGraphicFramePr>
        <p:xfrm>
          <a:off x="5460369" y="2750513"/>
          <a:ext cx="3528392" cy="255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70789"/>
              </p:ext>
            </p:extLst>
          </p:nvPr>
        </p:nvGraphicFramePr>
        <p:xfrm>
          <a:off x="4925745" y="2176026"/>
          <a:ext cx="4191951" cy="28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6005365" y="5187787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/>
              <a:t>Łącznie kubatura 62% </a:t>
            </a:r>
            <a:endParaRPr lang="es-ES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873906"/>
              </p:ext>
            </p:extLst>
          </p:nvPr>
        </p:nvGraphicFramePr>
        <p:xfrm>
          <a:off x="1140335" y="2176027"/>
          <a:ext cx="4080867" cy="28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1961568" y="5187787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/>
              <a:t>Łącznie kubatura 50% </a:t>
            </a:r>
            <a:endParaRPr lang="es-ES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53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ULMA_ES_LQ">
  <a:themeElements>
    <a:clrScheme name="Aurkezpe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Aurkezpen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54AB2DA-D058-4D9E-BF0A-E3034E6D3E36}" vid="{FA6728C7-3596-41F5-81AC-7261C41B66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40F9F55F556439FFEF4A7F1F404E6" ma:contentTypeVersion="2" ma:contentTypeDescription="Crear nuevo documento." ma:contentTypeScope="" ma:versionID="f2f5be6775a54bf29108f6fbc30862d5">
  <xsd:schema xmlns:xsd="http://www.w3.org/2001/XMLSchema" xmlns:p="http://schemas.microsoft.com/office/2006/metadata/properties" xmlns:ns2="b9b89ec9-4191-4322-9300-46e59b3c0a68" targetNamespace="http://schemas.microsoft.com/office/2006/metadata/properties" ma:root="true" ma:fieldsID="1ada126c280e1408954774e1a9e0cceb" ns2:_="">
    <xsd:import namespace="b9b89ec9-4191-4322-9300-46e59b3c0a68"/>
    <xsd:element name="properties">
      <xsd:complexType>
        <xsd:sequence>
          <xsd:element name="documentManagement">
            <xsd:complexType>
              <xsd:all>
                <xsd:element ref="ns2:Idioma" minOccurs="0"/>
                <xsd:element ref="ns2:Tipo_x0020_aplica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b89ec9-4191-4322-9300-46e59b3c0a68" elementFormDefault="qualified">
    <xsd:import namespace="http://schemas.microsoft.com/office/2006/documentManagement/types"/>
    <xsd:element name="Idioma" ma:index="8" nillable="true" ma:displayName="Idioma" ma:format="Dropdown" ma:internalName="Idioma">
      <xsd:simpleType>
        <xsd:restriction base="dms:Choice">
          <xsd:enumeration value="Español"/>
          <xsd:enumeration value="Inglés"/>
          <xsd:enumeration value="Alemán"/>
          <xsd:enumeration value="Brasileño"/>
          <xsd:enumeration value="Francés"/>
          <xsd:enumeration value="Polaco"/>
          <xsd:enumeration value="Ruso"/>
          <xsd:enumeration value="Euskera"/>
        </xsd:restriction>
      </xsd:simpleType>
    </xsd:element>
    <xsd:element name="Tipo_x0020_aplicaci_x00f3_n" ma:index="9" nillable="true" ma:displayName="Tipo aplicación" ma:default="PowerPoint" ma:format="Dropdown" ma:internalName="Tipo_x0020_aplicaci_x00f3_n">
      <xsd:simpleType>
        <xsd:restriction base="dms:Choice">
          <xsd:enumeration value="PowerPoint"/>
          <xsd:enumeration value="Wo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dioma xmlns="b9b89ec9-4191-4322-9300-46e59b3c0a68">Español</Idioma>
    <Tipo_x0020_aplicaci_x00f3_n xmlns="b9b89ec9-4191-4322-9300-46e59b3c0a68">PowerPoint</Tipo_x0020_aplicaci_x00f3_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2799A-2616-4588-885B-53586AC7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89ec9-4191-4322-9300-46e59b3c0a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1F6368B-F2DC-4B8D-9504-F9A3CD9A121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b9b89ec9-4191-4322-9300-46e59b3c0a6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2B61B2-B084-481C-BA3F-4C4E989DCE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ULMA_SZABLON PREZENTACJI POWERPOINT</Template>
  <TotalTime>4746</TotalTime>
  <Words>3322</Words>
  <Application>Microsoft Office PowerPoint</Application>
  <PresentationFormat>Pokaz na ekranie (4:3)</PresentationFormat>
  <Paragraphs>521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Open Sans</vt:lpstr>
      <vt:lpstr>Symbol</vt:lpstr>
      <vt:lpstr>Wingdings</vt:lpstr>
      <vt:lpstr>Plantilla PPT ULMA_ES_LQ</vt:lpstr>
      <vt:lpstr>Prezentacja programu PowerPoint</vt:lpstr>
      <vt:lpstr>Prezentacja programu PowerPoint</vt:lpstr>
      <vt:lpstr>Prezentacja programu PowerPoint</vt:lpstr>
      <vt:lpstr>Rynek budowlany w Polsce w 2023 r.</vt:lpstr>
      <vt:lpstr>Rynek budowlany w Polsce w 2023 r.</vt:lpstr>
      <vt:lpstr>Rynek budowlany w Polsce w 2023 r.</vt:lpstr>
      <vt:lpstr>Rynek budowlany w Polsce w 2023 r.</vt:lpstr>
      <vt:lpstr>Rynek budowlany w Polsce w 2022 r.</vt:lpstr>
      <vt:lpstr>Rynek budowlany w Polsce w 2023 r.</vt:lpstr>
      <vt:lpstr>Prezentacja programu PowerPoint</vt:lpstr>
      <vt:lpstr>Najważniejsze projekty realizowane w 2023 r.</vt:lpstr>
      <vt:lpstr>Najważniejsze projekty realizowane w 2023 r.</vt:lpstr>
      <vt:lpstr>Najważniejsze projekty realizowane w 2023 r.</vt:lpstr>
      <vt:lpstr>Najważniejsze projekty realizowane w 2023 r.</vt:lpstr>
      <vt:lpstr>Najważniejsze projekty zrealizowane w 2023 r.</vt:lpstr>
      <vt:lpstr>Najważniejsze projekty realizowane w 2023 r.</vt:lpstr>
      <vt:lpstr>Najważniejsze projekty realizowane w 2023 r.</vt:lpstr>
      <vt:lpstr>Prezentacja programu PowerPoint</vt:lpstr>
      <vt:lpstr>Najważniejsze projekty realizowane w 2024 r.</vt:lpstr>
      <vt:lpstr>Prezentacja programu PowerPoint</vt:lpstr>
      <vt:lpstr>Perspektywy rynku budowlanego w Polsce</vt:lpstr>
      <vt:lpstr>Perspektywy rynku budowlanego w Polsce</vt:lpstr>
      <vt:lpstr>Perspektywy rynku budowlanego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Chudzyńska</dc:creator>
  <cp:lastModifiedBy>Magdalena Prędota</cp:lastModifiedBy>
  <cp:revision>125</cp:revision>
  <cp:lastPrinted>2024-04-19T13:27:09Z</cp:lastPrinted>
  <dcterms:created xsi:type="dcterms:W3CDTF">2022-03-10T07:02:37Z</dcterms:created>
  <dcterms:modified xsi:type="dcterms:W3CDTF">2024-04-22T10:10:56Z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0x010100F3F40F9F55F556439FFEF4A7F1F404E6</vt:lpwstr>
  </property>
</Properties>
</file>